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857" r:id="rId3"/>
    <p:sldId id="2858" r:id="rId4"/>
    <p:sldId id="1810" r:id="rId5"/>
    <p:sldId id="1811" r:id="rId6"/>
    <p:sldId id="1215" r:id="rId7"/>
    <p:sldId id="2215" r:id="rId8"/>
    <p:sldId id="2506" r:id="rId9"/>
    <p:sldId id="1872" r:id="rId10"/>
    <p:sldId id="1873" r:id="rId11"/>
    <p:sldId id="1874" r:id="rId12"/>
    <p:sldId id="1875" r:id="rId13"/>
    <p:sldId id="1876" r:id="rId14"/>
    <p:sldId id="1877" r:id="rId15"/>
    <p:sldId id="2287" r:id="rId16"/>
    <p:sldId id="2298" r:id="rId17"/>
    <p:sldId id="2603" r:id="rId19"/>
    <p:sldId id="2753" r:id="rId20"/>
    <p:sldId id="2683" r:id="rId21"/>
    <p:sldId id="2684" r:id="rId22"/>
    <p:sldId id="2685" r:id="rId23"/>
    <p:sldId id="2295" r:id="rId24"/>
    <p:sldId id="1982" r:id="rId25"/>
    <p:sldId id="2686" r:id="rId26"/>
    <p:sldId id="1990" r:id="rId27"/>
    <p:sldId id="1991" r:id="rId28"/>
    <p:sldId id="1992" r:id="rId29"/>
    <p:sldId id="2427" r:id="rId30"/>
    <p:sldId id="1989" r:id="rId31"/>
    <p:sldId id="2687" r:id="rId32"/>
    <p:sldId id="2688" r:id="rId33"/>
    <p:sldId id="2689" r:id="rId34"/>
    <p:sldId id="1994" r:id="rId35"/>
    <p:sldId id="2675" r:id="rId36"/>
    <p:sldId id="1293" r:id="rId37"/>
    <p:sldId id="2509" r:id="rId38"/>
    <p:sldId id="2510" r:id="rId39"/>
    <p:sldId id="2511" r:id="rId40"/>
    <p:sldId id="2512" r:id="rId41"/>
    <p:sldId id="2513" r:id="rId42"/>
    <p:sldId id="2514" r:id="rId43"/>
    <p:sldId id="2515" r:id="rId44"/>
    <p:sldId id="2521" r:id="rId45"/>
    <p:sldId id="2691" r:id="rId46"/>
    <p:sldId id="2694" r:id="rId47"/>
    <p:sldId id="2695" r:id="rId48"/>
    <p:sldId id="2696" r:id="rId49"/>
    <p:sldId id="2697" r:id="rId50"/>
    <p:sldId id="2709" r:id="rId51"/>
    <p:sldId id="2360" r:id="rId52"/>
    <p:sldId id="2698" r:id="rId53"/>
    <p:sldId id="2699" r:id="rId54"/>
    <p:sldId id="2432" r:id="rId55"/>
    <p:sldId id="2823" r:id="rId56"/>
    <p:sldId id="2824" r:id="rId57"/>
    <p:sldId id="2708" r:id="rId58"/>
    <p:sldId id="2703" r:id="rId59"/>
    <p:sldId id="2704" r:id="rId60"/>
    <p:sldId id="2705" r:id="rId61"/>
    <p:sldId id="2706" r:id="rId62"/>
    <p:sldId id="2526" r:id="rId63"/>
    <p:sldId id="2707" r:id="rId64"/>
    <p:sldId id="2381" r:id="rId65"/>
    <p:sldId id="2676" r:id="rId66"/>
    <p:sldId id="2383" r:id="rId67"/>
    <p:sldId id="2528" r:id="rId68"/>
    <p:sldId id="2529" r:id="rId69"/>
    <p:sldId id="2530" r:id="rId70"/>
    <p:sldId id="2531" r:id="rId71"/>
    <p:sldId id="2532" r:id="rId72"/>
    <p:sldId id="2533" r:id="rId73"/>
    <p:sldId id="2682" r:id="rId74"/>
    <p:sldId id="2754" r:id="rId75"/>
    <p:sldId id="2159" r:id="rId76"/>
    <p:sldId id="2160" r:id="rId77"/>
    <p:sldId id="2161" r:id="rId78"/>
    <p:sldId id="2162" r:id="rId79"/>
    <p:sldId id="2163" r:id="rId80"/>
    <p:sldId id="2384" r:id="rId81"/>
    <p:sldId id="2535" r:id="rId82"/>
    <p:sldId id="2144" r:id="rId83"/>
    <p:sldId id="2206" r:id="rId84"/>
    <p:sldId id="2677" r:id="rId85"/>
    <p:sldId id="2679" r:id="rId86"/>
    <p:sldId id="2680" r:id="rId87"/>
    <p:sldId id="2681" r:id="rId88"/>
    <p:sldId id="472" r:id="rId89"/>
  </p:sldIdLst>
  <p:sldSz cx="12192000" cy="6858000"/>
  <p:notesSz cx="6858000" cy="9144000"/>
  <p:custDataLst>
    <p:tags r:id="rId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2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EFFA"/>
    <a:srgbClr val="EAF3FA"/>
    <a:srgbClr val="58B6E5"/>
    <a:srgbClr val="C00000"/>
    <a:srgbClr val="E2AEAB"/>
    <a:srgbClr val="F1E8EA"/>
    <a:srgbClr val="B8975A"/>
    <a:srgbClr val="E2DDE5"/>
    <a:srgbClr val="C6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51"/>
        <p:guide pos="358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gs" Target="tags/tag450.xml"/><Relationship Id="rId93" Type="http://schemas.openxmlformats.org/officeDocument/2006/relationships/commentAuthors" Target="commentAuthors.xml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8.jpeg"/><Relationship Id="rId4" Type="http://schemas.openxmlformats.org/officeDocument/2006/relationships/image" Target="../media/image20.jpeg"/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0.jpeg"/><Relationship Id="rId4" Type="http://schemas.openxmlformats.org/officeDocument/2006/relationships/image" Target="../media/image21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21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4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23.jpeg"/><Relationship Id="rId4" Type="http://schemas.openxmlformats.org/officeDocument/2006/relationships/image" Target="../media/image24.jpeg"/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24.jpeg"/><Relationship Id="rId4" Type="http://schemas.openxmlformats.org/officeDocument/2006/relationships/image" Target="../media/image22.jpeg"/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0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1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3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4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5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7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8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9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1.xml"/><Relationship Id="rId5" Type="http://schemas.openxmlformats.org/officeDocument/2006/relationships/image" Target="../media/image4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tags" Target="../tags/tag190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tags" Target="../tags/tag288.xml"/><Relationship Id="rId98" Type="http://schemas.openxmlformats.org/officeDocument/2006/relationships/tags" Target="../tags/tag287.xml"/><Relationship Id="rId97" Type="http://schemas.openxmlformats.org/officeDocument/2006/relationships/tags" Target="../tags/tag286.xml"/><Relationship Id="rId96" Type="http://schemas.openxmlformats.org/officeDocument/2006/relationships/tags" Target="../tags/tag285.xml"/><Relationship Id="rId95" Type="http://schemas.openxmlformats.org/officeDocument/2006/relationships/tags" Target="../tags/tag284.xml"/><Relationship Id="rId94" Type="http://schemas.openxmlformats.org/officeDocument/2006/relationships/tags" Target="../tags/tag283.xml"/><Relationship Id="rId93" Type="http://schemas.openxmlformats.org/officeDocument/2006/relationships/tags" Target="../tags/tag282.xml"/><Relationship Id="rId92" Type="http://schemas.openxmlformats.org/officeDocument/2006/relationships/tags" Target="../tags/tag281.xml"/><Relationship Id="rId91" Type="http://schemas.openxmlformats.org/officeDocument/2006/relationships/tags" Target="../tags/tag280.xml"/><Relationship Id="rId90" Type="http://schemas.openxmlformats.org/officeDocument/2006/relationships/tags" Target="../tags/tag279.xml"/><Relationship Id="rId9" Type="http://schemas.openxmlformats.org/officeDocument/2006/relationships/tags" Target="../tags/tag198.xml"/><Relationship Id="rId89" Type="http://schemas.openxmlformats.org/officeDocument/2006/relationships/tags" Target="../tags/tag278.xml"/><Relationship Id="rId88" Type="http://schemas.openxmlformats.org/officeDocument/2006/relationships/tags" Target="../tags/tag277.xml"/><Relationship Id="rId87" Type="http://schemas.openxmlformats.org/officeDocument/2006/relationships/tags" Target="../tags/tag276.xml"/><Relationship Id="rId86" Type="http://schemas.openxmlformats.org/officeDocument/2006/relationships/tags" Target="../tags/tag275.xml"/><Relationship Id="rId85" Type="http://schemas.openxmlformats.org/officeDocument/2006/relationships/tags" Target="../tags/tag274.xml"/><Relationship Id="rId84" Type="http://schemas.openxmlformats.org/officeDocument/2006/relationships/tags" Target="../tags/tag273.xml"/><Relationship Id="rId83" Type="http://schemas.openxmlformats.org/officeDocument/2006/relationships/tags" Target="../tags/tag272.xml"/><Relationship Id="rId82" Type="http://schemas.openxmlformats.org/officeDocument/2006/relationships/tags" Target="../tags/tag271.xml"/><Relationship Id="rId81" Type="http://schemas.openxmlformats.org/officeDocument/2006/relationships/tags" Target="../tags/tag270.xml"/><Relationship Id="rId80" Type="http://schemas.openxmlformats.org/officeDocument/2006/relationships/tags" Target="../tags/tag269.xml"/><Relationship Id="rId8" Type="http://schemas.openxmlformats.org/officeDocument/2006/relationships/tags" Target="../tags/tag197.xml"/><Relationship Id="rId79" Type="http://schemas.openxmlformats.org/officeDocument/2006/relationships/tags" Target="../tags/tag268.xml"/><Relationship Id="rId78" Type="http://schemas.openxmlformats.org/officeDocument/2006/relationships/tags" Target="../tags/tag267.xml"/><Relationship Id="rId77" Type="http://schemas.openxmlformats.org/officeDocument/2006/relationships/tags" Target="../tags/tag266.xml"/><Relationship Id="rId76" Type="http://schemas.openxmlformats.org/officeDocument/2006/relationships/tags" Target="../tags/tag265.xml"/><Relationship Id="rId75" Type="http://schemas.openxmlformats.org/officeDocument/2006/relationships/tags" Target="../tags/tag264.xml"/><Relationship Id="rId74" Type="http://schemas.openxmlformats.org/officeDocument/2006/relationships/tags" Target="../tags/tag263.xml"/><Relationship Id="rId73" Type="http://schemas.openxmlformats.org/officeDocument/2006/relationships/tags" Target="../tags/tag262.xml"/><Relationship Id="rId72" Type="http://schemas.openxmlformats.org/officeDocument/2006/relationships/tags" Target="../tags/tag261.xml"/><Relationship Id="rId71" Type="http://schemas.openxmlformats.org/officeDocument/2006/relationships/tags" Target="../tags/tag260.xml"/><Relationship Id="rId70" Type="http://schemas.openxmlformats.org/officeDocument/2006/relationships/tags" Target="../tags/tag259.xml"/><Relationship Id="rId7" Type="http://schemas.openxmlformats.org/officeDocument/2006/relationships/tags" Target="../tags/tag196.xml"/><Relationship Id="rId69" Type="http://schemas.openxmlformats.org/officeDocument/2006/relationships/tags" Target="../tags/tag258.xml"/><Relationship Id="rId68" Type="http://schemas.openxmlformats.org/officeDocument/2006/relationships/tags" Target="../tags/tag257.xml"/><Relationship Id="rId67" Type="http://schemas.openxmlformats.org/officeDocument/2006/relationships/tags" Target="../tags/tag256.xml"/><Relationship Id="rId66" Type="http://schemas.openxmlformats.org/officeDocument/2006/relationships/tags" Target="../tags/tag255.xml"/><Relationship Id="rId65" Type="http://schemas.openxmlformats.org/officeDocument/2006/relationships/tags" Target="../tags/tag254.xml"/><Relationship Id="rId64" Type="http://schemas.openxmlformats.org/officeDocument/2006/relationships/tags" Target="../tags/tag253.xml"/><Relationship Id="rId63" Type="http://schemas.openxmlformats.org/officeDocument/2006/relationships/tags" Target="../tags/tag252.xml"/><Relationship Id="rId62" Type="http://schemas.openxmlformats.org/officeDocument/2006/relationships/tags" Target="../tags/tag251.xml"/><Relationship Id="rId61" Type="http://schemas.openxmlformats.org/officeDocument/2006/relationships/tags" Target="../tags/tag250.xml"/><Relationship Id="rId60" Type="http://schemas.openxmlformats.org/officeDocument/2006/relationships/tags" Target="../tags/tag249.xml"/><Relationship Id="rId6" Type="http://schemas.openxmlformats.org/officeDocument/2006/relationships/tags" Target="../tags/tag195.xml"/><Relationship Id="rId59" Type="http://schemas.openxmlformats.org/officeDocument/2006/relationships/tags" Target="../tags/tag248.xml"/><Relationship Id="rId58" Type="http://schemas.openxmlformats.org/officeDocument/2006/relationships/tags" Target="../tags/tag247.xml"/><Relationship Id="rId57" Type="http://schemas.openxmlformats.org/officeDocument/2006/relationships/tags" Target="../tags/tag246.xml"/><Relationship Id="rId56" Type="http://schemas.openxmlformats.org/officeDocument/2006/relationships/tags" Target="../tags/tag245.xml"/><Relationship Id="rId55" Type="http://schemas.openxmlformats.org/officeDocument/2006/relationships/tags" Target="../tags/tag244.xml"/><Relationship Id="rId54" Type="http://schemas.openxmlformats.org/officeDocument/2006/relationships/tags" Target="../tags/tag243.xml"/><Relationship Id="rId53" Type="http://schemas.openxmlformats.org/officeDocument/2006/relationships/tags" Target="../tags/tag242.xml"/><Relationship Id="rId52" Type="http://schemas.openxmlformats.org/officeDocument/2006/relationships/tags" Target="../tags/tag241.xml"/><Relationship Id="rId51" Type="http://schemas.openxmlformats.org/officeDocument/2006/relationships/tags" Target="../tags/tag240.xml"/><Relationship Id="rId50" Type="http://schemas.openxmlformats.org/officeDocument/2006/relationships/tags" Target="../tags/tag239.xml"/><Relationship Id="rId5" Type="http://schemas.openxmlformats.org/officeDocument/2006/relationships/tags" Target="../tags/tag194.xml"/><Relationship Id="rId49" Type="http://schemas.openxmlformats.org/officeDocument/2006/relationships/tags" Target="../tags/tag238.xml"/><Relationship Id="rId48" Type="http://schemas.openxmlformats.org/officeDocument/2006/relationships/tags" Target="../tags/tag237.xml"/><Relationship Id="rId47" Type="http://schemas.openxmlformats.org/officeDocument/2006/relationships/tags" Target="../tags/tag236.xml"/><Relationship Id="rId46" Type="http://schemas.openxmlformats.org/officeDocument/2006/relationships/tags" Target="../tags/tag235.xml"/><Relationship Id="rId45" Type="http://schemas.openxmlformats.org/officeDocument/2006/relationships/tags" Target="../tags/tag234.xml"/><Relationship Id="rId44" Type="http://schemas.openxmlformats.org/officeDocument/2006/relationships/tags" Target="../tags/tag233.xml"/><Relationship Id="rId43" Type="http://schemas.openxmlformats.org/officeDocument/2006/relationships/tags" Target="../tags/tag232.xml"/><Relationship Id="rId42" Type="http://schemas.openxmlformats.org/officeDocument/2006/relationships/tags" Target="../tags/tag231.xml"/><Relationship Id="rId41" Type="http://schemas.openxmlformats.org/officeDocument/2006/relationships/tags" Target="../tags/tag230.xml"/><Relationship Id="rId40" Type="http://schemas.openxmlformats.org/officeDocument/2006/relationships/tags" Target="../tags/tag229.xml"/><Relationship Id="rId4" Type="http://schemas.openxmlformats.org/officeDocument/2006/relationships/tags" Target="../tags/tag193.xml"/><Relationship Id="rId39" Type="http://schemas.openxmlformats.org/officeDocument/2006/relationships/tags" Target="../tags/tag228.xml"/><Relationship Id="rId38" Type="http://schemas.openxmlformats.org/officeDocument/2006/relationships/tags" Target="../tags/tag227.xml"/><Relationship Id="rId37" Type="http://schemas.openxmlformats.org/officeDocument/2006/relationships/tags" Target="../tags/tag226.xml"/><Relationship Id="rId36" Type="http://schemas.openxmlformats.org/officeDocument/2006/relationships/tags" Target="../tags/tag225.xml"/><Relationship Id="rId35" Type="http://schemas.openxmlformats.org/officeDocument/2006/relationships/tags" Target="../tags/tag224.xml"/><Relationship Id="rId34" Type="http://schemas.openxmlformats.org/officeDocument/2006/relationships/tags" Target="../tags/tag223.xml"/><Relationship Id="rId33" Type="http://schemas.openxmlformats.org/officeDocument/2006/relationships/tags" Target="../tags/tag222.xml"/><Relationship Id="rId32" Type="http://schemas.openxmlformats.org/officeDocument/2006/relationships/tags" Target="../tags/tag221.xml"/><Relationship Id="rId31" Type="http://schemas.openxmlformats.org/officeDocument/2006/relationships/tags" Target="../tags/tag220.xml"/><Relationship Id="rId30" Type="http://schemas.openxmlformats.org/officeDocument/2006/relationships/tags" Target="../tags/tag219.xml"/><Relationship Id="rId3" Type="http://schemas.openxmlformats.org/officeDocument/2006/relationships/tags" Target="../tags/tag192.xml"/><Relationship Id="rId29" Type="http://schemas.openxmlformats.org/officeDocument/2006/relationships/tags" Target="../tags/tag218.xml"/><Relationship Id="rId28" Type="http://schemas.openxmlformats.org/officeDocument/2006/relationships/tags" Target="../tags/tag217.xml"/><Relationship Id="rId27" Type="http://schemas.openxmlformats.org/officeDocument/2006/relationships/tags" Target="../tags/tag216.xml"/><Relationship Id="rId26" Type="http://schemas.openxmlformats.org/officeDocument/2006/relationships/tags" Target="../tags/tag215.xml"/><Relationship Id="rId25" Type="http://schemas.openxmlformats.org/officeDocument/2006/relationships/tags" Target="../tags/tag214.xml"/><Relationship Id="rId24" Type="http://schemas.openxmlformats.org/officeDocument/2006/relationships/tags" Target="../tags/tag213.xml"/><Relationship Id="rId23" Type="http://schemas.openxmlformats.org/officeDocument/2006/relationships/tags" Target="../tags/tag212.xml"/><Relationship Id="rId22" Type="http://schemas.openxmlformats.org/officeDocument/2006/relationships/tags" Target="../tags/tag211.xml"/><Relationship Id="rId21" Type="http://schemas.openxmlformats.org/officeDocument/2006/relationships/tags" Target="../tags/tag210.xml"/><Relationship Id="rId20" Type="http://schemas.openxmlformats.org/officeDocument/2006/relationships/tags" Target="../tags/tag209.xml"/><Relationship Id="rId2" Type="http://schemas.openxmlformats.org/officeDocument/2006/relationships/image" Target="../media/image12.jpeg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1.xml"/><Relationship Id="rId119" Type="http://schemas.openxmlformats.org/officeDocument/2006/relationships/image" Target="../media/image4.png"/><Relationship Id="rId118" Type="http://schemas.openxmlformats.org/officeDocument/2006/relationships/tags" Target="../tags/tag307.xml"/><Relationship Id="rId117" Type="http://schemas.openxmlformats.org/officeDocument/2006/relationships/tags" Target="../tags/tag306.xml"/><Relationship Id="rId116" Type="http://schemas.openxmlformats.org/officeDocument/2006/relationships/tags" Target="../tags/tag305.xml"/><Relationship Id="rId115" Type="http://schemas.openxmlformats.org/officeDocument/2006/relationships/tags" Target="../tags/tag304.xml"/><Relationship Id="rId114" Type="http://schemas.openxmlformats.org/officeDocument/2006/relationships/tags" Target="../tags/tag303.xml"/><Relationship Id="rId113" Type="http://schemas.openxmlformats.org/officeDocument/2006/relationships/tags" Target="../tags/tag302.xml"/><Relationship Id="rId112" Type="http://schemas.openxmlformats.org/officeDocument/2006/relationships/tags" Target="../tags/tag301.xml"/><Relationship Id="rId111" Type="http://schemas.openxmlformats.org/officeDocument/2006/relationships/tags" Target="../tags/tag300.xml"/><Relationship Id="rId110" Type="http://schemas.openxmlformats.org/officeDocument/2006/relationships/tags" Target="../tags/tag299.xml"/><Relationship Id="rId11" Type="http://schemas.openxmlformats.org/officeDocument/2006/relationships/tags" Target="../tags/tag200.xml"/><Relationship Id="rId109" Type="http://schemas.openxmlformats.org/officeDocument/2006/relationships/tags" Target="../tags/tag298.xml"/><Relationship Id="rId108" Type="http://schemas.openxmlformats.org/officeDocument/2006/relationships/tags" Target="../tags/tag297.xml"/><Relationship Id="rId107" Type="http://schemas.openxmlformats.org/officeDocument/2006/relationships/tags" Target="../tags/tag296.xml"/><Relationship Id="rId106" Type="http://schemas.openxmlformats.org/officeDocument/2006/relationships/tags" Target="../tags/tag295.xml"/><Relationship Id="rId105" Type="http://schemas.openxmlformats.org/officeDocument/2006/relationships/tags" Target="../tags/tag294.xml"/><Relationship Id="rId104" Type="http://schemas.openxmlformats.org/officeDocument/2006/relationships/tags" Target="../tags/tag293.xml"/><Relationship Id="rId103" Type="http://schemas.openxmlformats.org/officeDocument/2006/relationships/tags" Target="../tags/tag292.xml"/><Relationship Id="rId102" Type="http://schemas.openxmlformats.org/officeDocument/2006/relationships/tags" Target="../tags/tag291.xml"/><Relationship Id="rId101" Type="http://schemas.openxmlformats.org/officeDocument/2006/relationships/tags" Target="../tags/tag290.xml"/><Relationship Id="rId100" Type="http://schemas.openxmlformats.org/officeDocument/2006/relationships/tags" Target="../tags/tag289.xml"/><Relationship Id="rId10" Type="http://schemas.openxmlformats.org/officeDocument/2006/relationships/tags" Target="../tags/tag199.xml"/><Relationship Id="rId1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8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3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3.jpeg"/><Relationship Id="rId4" Type="http://schemas.openxmlformats.org/officeDocument/2006/relationships/image" Target="../media/image45.jpeg"/><Relationship Id="rId3" Type="http://schemas.openxmlformats.org/officeDocument/2006/relationships/image" Target="../media/image48.jpeg"/><Relationship Id="rId2" Type="http://schemas.openxmlformats.org/officeDocument/2006/relationships/image" Target="../media/image46.jpe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5.jpeg"/><Relationship Id="rId4" Type="http://schemas.openxmlformats.org/officeDocument/2006/relationships/image" Target="../media/image46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46.jpeg"/><Relationship Id="rId4" Type="http://schemas.openxmlformats.org/officeDocument/2006/relationships/image" Target="../media/image48.jpeg"/><Relationship Id="rId3" Type="http://schemas.openxmlformats.org/officeDocument/2006/relationships/image" Target="../media/image51.jpeg"/><Relationship Id="rId2" Type="http://schemas.openxmlformats.org/officeDocument/2006/relationships/image" Target="../media/image49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8.jpeg"/><Relationship Id="rId4" Type="http://schemas.openxmlformats.org/officeDocument/2006/relationships/image" Target="../media/image49.jpeg"/><Relationship Id="rId3" Type="http://schemas.openxmlformats.org/officeDocument/2006/relationships/image" Target="../media/image44.jpeg"/><Relationship Id="rId2" Type="http://schemas.openxmlformats.org/officeDocument/2006/relationships/image" Target="../media/image51.jpe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9.jpeg"/><Relationship Id="rId4" Type="http://schemas.openxmlformats.org/officeDocument/2006/relationships/image" Target="../media/image51.jpeg"/><Relationship Id="rId3" Type="http://schemas.openxmlformats.org/officeDocument/2006/relationships/image" Target="../media/image43.jpeg"/><Relationship Id="rId2" Type="http://schemas.openxmlformats.org/officeDocument/2006/relationships/image" Target="../media/image44.jpe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9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2.xml"/><Relationship Id="rId1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3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4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5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6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3" Type="http://schemas.openxmlformats.org/officeDocument/2006/relationships/tags" Target="../tags/tag317.xml"/><Relationship Id="rId2" Type="http://schemas.openxmlformats.org/officeDocument/2006/relationships/image" Target="../media/image53.jpe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20.xml"/><Relationship Id="rId1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21.xml"/><Relationship Id="rId1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3.xml"/><Relationship Id="rId5" Type="http://schemas.openxmlformats.org/officeDocument/2006/relationships/image" Target="../media/image4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tags" Target="../tags/tag322.xml"/></Relationships>
</file>

<file path=ppt/slides/_rels/slide63.xml.rels><?xml version="1.0" encoding="UTF-8" standalone="yes"?>
<Relationships xmlns="http://schemas.openxmlformats.org/package/2006/relationships"><Relationship Id="rId99" Type="http://schemas.openxmlformats.org/officeDocument/2006/relationships/tags" Target="../tags/tag420.xml"/><Relationship Id="rId98" Type="http://schemas.openxmlformats.org/officeDocument/2006/relationships/tags" Target="../tags/tag419.xml"/><Relationship Id="rId97" Type="http://schemas.openxmlformats.org/officeDocument/2006/relationships/tags" Target="../tags/tag418.xml"/><Relationship Id="rId96" Type="http://schemas.openxmlformats.org/officeDocument/2006/relationships/tags" Target="../tags/tag417.xml"/><Relationship Id="rId95" Type="http://schemas.openxmlformats.org/officeDocument/2006/relationships/tags" Target="../tags/tag416.xml"/><Relationship Id="rId94" Type="http://schemas.openxmlformats.org/officeDocument/2006/relationships/tags" Target="../tags/tag415.xml"/><Relationship Id="rId93" Type="http://schemas.openxmlformats.org/officeDocument/2006/relationships/tags" Target="../tags/tag414.xml"/><Relationship Id="rId92" Type="http://schemas.openxmlformats.org/officeDocument/2006/relationships/tags" Target="../tags/tag413.xml"/><Relationship Id="rId91" Type="http://schemas.openxmlformats.org/officeDocument/2006/relationships/tags" Target="../tags/tag412.xml"/><Relationship Id="rId90" Type="http://schemas.openxmlformats.org/officeDocument/2006/relationships/tags" Target="../tags/tag411.xml"/><Relationship Id="rId9" Type="http://schemas.openxmlformats.org/officeDocument/2006/relationships/tags" Target="../tags/tag330.xml"/><Relationship Id="rId89" Type="http://schemas.openxmlformats.org/officeDocument/2006/relationships/tags" Target="../tags/tag410.xml"/><Relationship Id="rId88" Type="http://schemas.openxmlformats.org/officeDocument/2006/relationships/tags" Target="../tags/tag409.xml"/><Relationship Id="rId87" Type="http://schemas.openxmlformats.org/officeDocument/2006/relationships/tags" Target="../tags/tag408.xml"/><Relationship Id="rId86" Type="http://schemas.openxmlformats.org/officeDocument/2006/relationships/tags" Target="../tags/tag407.xml"/><Relationship Id="rId85" Type="http://schemas.openxmlformats.org/officeDocument/2006/relationships/tags" Target="../tags/tag406.xml"/><Relationship Id="rId84" Type="http://schemas.openxmlformats.org/officeDocument/2006/relationships/tags" Target="../tags/tag405.xml"/><Relationship Id="rId83" Type="http://schemas.openxmlformats.org/officeDocument/2006/relationships/tags" Target="../tags/tag404.xml"/><Relationship Id="rId82" Type="http://schemas.openxmlformats.org/officeDocument/2006/relationships/tags" Target="../tags/tag403.xml"/><Relationship Id="rId81" Type="http://schemas.openxmlformats.org/officeDocument/2006/relationships/tags" Target="../tags/tag402.xml"/><Relationship Id="rId80" Type="http://schemas.openxmlformats.org/officeDocument/2006/relationships/tags" Target="../tags/tag401.xml"/><Relationship Id="rId8" Type="http://schemas.openxmlformats.org/officeDocument/2006/relationships/tags" Target="../tags/tag329.xml"/><Relationship Id="rId79" Type="http://schemas.openxmlformats.org/officeDocument/2006/relationships/tags" Target="../tags/tag400.xml"/><Relationship Id="rId78" Type="http://schemas.openxmlformats.org/officeDocument/2006/relationships/tags" Target="../tags/tag399.xml"/><Relationship Id="rId77" Type="http://schemas.openxmlformats.org/officeDocument/2006/relationships/tags" Target="../tags/tag398.xml"/><Relationship Id="rId76" Type="http://schemas.openxmlformats.org/officeDocument/2006/relationships/tags" Target="../tags/tag397.xml"/><Relationship Id="rId75" Type="http://schemas.openxmlformats.org/officeDocument/2006/relationships/tags" Target="../tags/tag396.xml"/><Relationship Id="rId74" Type="http://schemas.openxmlformats.org/officeDocument/2006/relationships/tags" Target="../tags/tag395.xml"/><Relationship Id="rId73" Type="http://schemas.openxmlformats.org/officeDocument/2006/relationships/tags" Target="../tags/tag394.xml"/><Relationship Id="rId72" Type="http://schemas.openxmlformats.org/officeDocument/2006/relationships/tags" Target="../tags/tag393.xml"/><Relationship Id="rId71" Type="http://schemas.openxmlformats.org/officeDocument/2006/relationships/tags" Target="../tags/tag392.xml"/><Relationship Id="rId70" Type="http://schemas.openxmlformats.org/officeDocument/2006/relationships/tags" Target="../tags/tag391.xml"/><Relationship Id="rId7" Type="http://schemas.openxmlformats.org/officeDocument/2006/relationships/tags" Target="../tags/tag328.xml"/><Relationship Id="rId69" Type="http://schemas.openxmlformats.org/officeDocument/2006/relationships/tags" Target="../tags/tag390.xml"/><Relationship Id="rId68" Type="http://schemas.openxmlformats.org/officeDocument/2006/relationships/tags" Target="../tags/tag389.xml"/><Relationship Id="rId67" Type="http://schemas.openxmlformats.org/officeDocument/2006/relationships/tags" Target="../tags/tag388.xml"/><Relationship Id="rId66" Type="http://schemas.openxmlformats.org/officeDocument/2006/relationships/tags" Target="../tags/tag387.xml"/><Relationship Id="rId65" Type="http://schemas.openxmlformats.org/officeDocument/2006/relationships/tags" Target="../tags/tag386.xml"/><Relationship Id="rId64" Type="http://schemas.openxmlformats.org/officeDocument/2006/relationships/tags" Target="../tags/tag385.xml"/><Relationship Id="rId63" Type="http://schemas.openxmlformats.org/officeDocument/2006/relationships/tags" Target="../tags/tag384.xml"/><Relationship Id="rId62" Type="http://schemas.openxmlformats.org/officeDocument/2006/relationships/tags" Target="../tags/tag383.xml"/><Relationship Id="rId61" Type="http://schemas.openxmlformats.org/officeDocument/2006/relationships/tags" Target="../tags/tag382.xml"/><Relationship Id="rId60" Type="http://schemas.openxmlformats.org/officeDocument/2006/relationships/tags" Target="../tags/tag381.xml"/><Relationship Id="rId6" Type="http://schemas.openxmlformats.org/officeDocument/2006/relationships/tags" Target="../tags/tag327.xml"/><Relationship Id="rId59" Type="http://schemas.openxmlformats.org/officeDocument/2006/relationships/tags" Target="../tags/tag380.xml"/><Relationship Id="rId58" Type="http://schemas.openxmlformats.org/officeDocument/2006/relationships/tags" Target="../tags/tag379.xml"/><Relationship Id="rId57" Type="http://schemas.openxmlformats.org/officeDocument/2006/relationships/tags" Target="../tags/tag378.xml"/><Relationship Id="rId56" Type="http://schemas.openxmlformats.org/officeDocument/2006/relationships/tags" Target="../tags/tag377.xml"/><Relationship Id="rId55" Type="http://schemas.openxmlformats.org/officeDocument/2006/relationships/tags" Target="../tags/tag376.xml"/><Relationship Id="rId54" Type="http://schemas.openxmlformats.org/officeDocument/2006/relationships/tags" Target="../tags/tag375.xml"/><Relationship Id="rId53" Type="http://schemas.openxmlformats.org/officeDocument/2006/relationships/tags" Target="../tags/tag374.xml"/><Relationship Id="rId52" Type="http://schemas.openxmlformats.org/officeDocument/2006/relationships/tags" Target="../tags/tag373.xml"/><Relationship Id="rId51" Type="http://schemas.openxmlformats.org/officeDocument/2006/relationships/tags" Target="../tags/tag372.xml"/><Relationship Id="rId50" Type="http://schemas.openxmlformats.org/officeDocument/2006/relationships/tags" Target="../tags/tag371.xml"/><Relationship Id="rId5" Type="http://schemas.openxmlformats.org/officeDocument/2006/relationships/tags" Target="../tags/tag326.xml"/><Relationship Id="rId49" Type="http://schemas.openxmlformats.org/officeDocument/2006/relationships/tags" Target="../tags/tag370.xml"/><Relationship Id="rId48" Type="http://schemas.openxmlformats.org/officeDocument/2006/relationships/tags" Target="../tags/tag369.xml"/><Relationship Id="rId47" Type="http://schemas.openxmlformats.org/officeDocument/2006/relationships/tags" Target="../tags/tag368.xml"/><Relationship Id="rId46" Type="http://schemas.openxmlformats.org/officeDocument/2006/relationships/tags" Target="../tags/tag367.xml"/><Relationship Id="rId45" Type="http://schemas.openxmlformats.org/officeDocument/2006/relationships/tags" Target="../tags/tag366.xml"/><Relationship Id="rId44" Type="http://schemas.openxmlformats.org/officeDocument/2006/relationships/tags" Target="../tags/tag365.xml"/><Relationship Id="rId43" Type="http://schemas.openxmlformats.org/officeDocument/2006/relationships/tags" Target="../tags/tag364.xml"/><Relationship Id="rId42" Type="http://schemas.openxmlformats.org/officeDocument/2006/relationships/tags" Target="../tags/tag363.xml"/><Relationship Id="rId41" Type="http://schemas.openxmlformats.org/officeDocument/2006/relationships/tags" Target="../tags/tag362.xml"/><Relationship Id="rId40" Type="http://schemas.openxmlformats.org/officeDocument/2006/relationships/tags" Target="../tags/tag361.xml"/><Relationship Id="rId4" Type="http://schemas.openxmlformats.org/officeDocument/2006/relationships/tags" Target="../tags/tag325.xml"/><Relationship Id="rId39" Type="http://schemas.openxmlformats.org/officeDocument/2006/relationships/tags" Target="../tags/tag360.xml"/><Relationship Id="rId38" Type="http://schemas.openxmlformats.org/officeDocument/2006/relationships/tags" Target="../tags/tag359.xml"/><Relationship Id="rId37" Type="http://schemas.openxmlformats.org/officeDocument/2006/relationships/tags" Target="../tags/tag358.xml"/><Relationship Id="rId36" Type="http://schemas.openxmlformats.org/officeDocument/2006/relationships/tags" Target="../tags/tag357.xml"/><Relationship Id="rId35" Type="http://schemas.openxmlformats.org/officeDocument/2006/relationships/tags" Target="../tags/tag356.xml"/><Relationship Id="rId34" Type="http://schemas.openxmlformats.org/officeDocument/2006/relationships/tags" Target="../tags/tag355.xml"/><Relationship Id="rId33" Type="http://schemas.openxmlformats.org/officeDocument/2006/relationships/tags" Target="../tags/tag354.xml"/><Relationship Id="rId32" Type="http://schemas.openxmlformats.org/officeDocument/2006/relationships/tags" Target="../tags/tag353.xml"/><Relationship Id="rId31" Type="http://schemas.openxmlformats.org/officeDocument/2006/relationships/tags" Target="../tags/tag352.xml"/><Relationship Id="rId30" Type="http://schemas.openxmlformats.org/officeDocument/2006/relationships/tags" Target="../tags/tag351.xml"/><Relationship Id="rId3" Type="http://schemas.openxmlformats.org/officeDocument/2006/relationships/tags" Target="../tags/tag324.xml"/><Relationship Id="rId29" Type="http://schemas.openxmlformats.org/officeDocument/2006/relationships/tags" Target="../tags/tag350.xml"/><Relationship Id="rId28" Type="http://schemas.openxmlformats.org/officeDocument/2006/relationships/tags" Target="../tags/tag349.xml"/><Relationship Id="rId27" Type="http://schemas.openxmlformats.org/officeDocument/2006/relationships/tags" Target="../tags/tag348.xml"/><Relationship Id="rId26" Type="http://schemas.openxmlformats.org/officeDocument/2006/relationships/tags" Target="../tags/tag347.xml"/><Relationship Id="rId25" Type="http://schemas.openxmlformats.org/officeDocument/2006/relationships/tags" Target="../tags/tag346.xml"/><Relationship Id="rId24" Type="http://schemas.openxmlformats.org/officeDocument/2006/relationships/tags" Target="../tags/tag345.xml"/><Relationship Id="rId23" Type="http://schemas.openxmlformats.org/officeDocument/2006/relationships/tags" Target="../tags/tag344.xml"/><Relationship Id="rId22" Type="http://schemas.openxmlformats.org/officeDocument/2006/relationships/tags" Target="../tags/tag343.xml"/><Relationship Id="rId21" Type="http://schemas.openxmlformats.org/officeDocument/2006/relationships/tags" Target="../tags/tag342.xml"/><Relationship Id="rId20" Type="http://schemas.openxmlformats.org/officeDocument/2006/relationships/tags" Target="../tags/tag341.xml"/><Relationship Id="rId2" Type="http://schemas.openxmlformats.org/officeDocument/2006/relationships/image" Target="../media/image12.jpeg"/><Relationship Id="rId19" Type="http://schemas.openxmlformats.org/officeDocument/2006/relationships/tags" Target="../tags/tag340.xml"/><Relationship Id="rId18" Type="http://schemas.openxmlformats.org/officeDocument/2006/relationships/tags" Target="../tags/tag339.xml"/><Relationship Id="rId17" Type="http://schemas.openxmlformats.org/officeDocument/2006/relationships/tags" Target="../tags/tag338.xml"/><Relationship Id="rId16" Type="http://schemas.openxmlformats.org/officeDocument/2006/relationships/tags" Target="../tags/tag337.xml"/><Relationship Id="rId15" Type="http://schemas.openxmlformats.org/officeDocument/2006/relationships/tags" Target="../tags/tag336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33.xml"/><Relationship Id="rId119" Type="http://schemas.openxmlformats.org/officeDocument/2006/relationships/image" Target="../media/image4.png"/><Relationship Id="rId118" Type="http://schemas.openxmlformats.org/officeDocument/2006/relationships/tags" Target="../tags/tag439.xml"/><Relationship Id="rId117" Type="http://schemas.openxmlformats.org/officeDocument/2006/relationships/tags" Target="../tags/tag438.xml"/><Relationship Id="rId116" Type="http://schemas.openxmlformats.org/officeDocument/2006/relationships/tags" Target="../tags/tag437.xml"/><Relationship Id="rId115" Type="http://schemas.openxmlformats.org/officeDocument/2006/relationships/tags" Target="../tags/tag436.xml"/><Relationship Id="rId114" Type="http://schemas.openxmlformats.org/officeDocument/2006/relationships/tags" Target="../tags/tag435.xml"/><Relationship Id="rId113" Type="http://schemas.openxmlformats.org/officeDocument/2006/relationships/tags" Target="../tags/tag434.xml"/><Relationship Id="rId112" Type="http://schemas.openxmlformats.org/officeDocument/2006/relationships/tags" Target="../tags/tag433.xml"/><Relationship Id="rId111" Type="http://schemas.openxmlformats.org/officeDocument/2006/relationships/tags" Target="../tags/tag432.xml"/><Relationship Id="rId110" Type="http://schemas.openxmlformats.org/officeDocument/2006/relationships/tags" Target="../tags/tag431.xml"/><Relationship Id="rId11" Type="http://schemas.openxmlformats.org/officeDocument/2006/relationships/tags" Target="../tags/tag332.xml"/><Relationship Id="rId109" Type="http://schemas.openxmlformats.org/officeDocument/2006/relationships/tags" Target="../tags/tag430.xml"/><Relationship Id="rId108" Type="http://schemas.openxmlformats.org/officeDocument/2006/relationships/tags" Target="../tags/tag429.xml"/><Relationship Id="rId107" Type="http://schemas.openxmlformats.org/officeDocument/2006/relationships/tags" Target="../tags/tag428.xml"/><Relationship Id="rId106" Type="http://schemas.openxmlformats.org/officeDocument/2006/relationships/tags" Target="../tags/tag427.xml"/><Relationship Id="rId105" Type="http://schemas.openxmlformats.org/officeDocument/2006/relationships/tags" Target="../tags/tag426.xml"/><Relationship Id="rId104" Type="http://schemas.openxmlformats.org/officeDocument/2006/relationships/tags" Target="../tags/tag425.xml"/><Relationship Id="rId103" Type="http://schemas.openxmlformats.org/officeDocument/2006/relationships/tags" Target="../tags/tag424.xml"/><Relationship Id="rId102" Type="http://schemas.openxmlformats.org/officeDocument/2006/relationships/tags" Target="../tags/tag423.xml"/><Relationship Id="rId101" Type="http://schemas.openxmlformats.org/officeDocument/2006/relationships/tags" Target="../tags/tag422.xml"/><Relationship Id="rId100" Type="http://schemas.openxmlformats.org/officeDocument/2006/relationships/tags" Target="../tags/tag421.xml"/><Relationship Id="rId10" Type="http://schemas.openxmlformats.org/officeDocument/2006/relationships/tags" Target="../tags/tag331.xml"/><Relationship Id="rId1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54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5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55.jpeg"/><Relationship Id="rId4" Type="http://schemas.openxmlformats.org/officeDocument/2006/relationships/image" Target="../media/image57.jpeg"/><Relationship Id="rId3" Type="http://schemas.openxmlformats.org/officeDocument/2006/relationships/image" Target="../media/image60.jpeg"/><Relationship Id="rId2" Type="http://schemas.openxmlformats.org/officeDocument/2006/relationships/image" Target="../media/image58.jpeg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7.jpeg"/><Relationship Id="rId4" Type="http://schemas.openxmlformats.org/officeDocument/2006/relationships/image" Target="../media/image58.jpe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8.jpeg"/><Relationship Id="rId4" Type="http://schemas.openxmlformats.org/officeDocument/2006/relationships/image" Target="../media/image60.jpeg"/><Relationship Id="rId3" Type="http://schemas.openxmlformats.org/officeDocument/2006/relationships/image" Target="../media/image56.jpeg"/><Relationship Id="rId2" Type="http://schemas.openxmlformats.org/officeDocument/2006/relationships/image" Target="../media/image61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60.jpeg"/><Relationship Id="rId4" Type="http://schemas.openxmlformats.org/officeDocument/2006/relationships/image" Target="../media/image61.jpeg"/><Relationship Id="rId3" Type="http://schemas.openxmlformats.org/officeDocument/2006/relationships/image" Target="../media/image55.jpeg"/><Relationship Id="rId2" Type="http://schemas.openxmlformats.org/officeDocument/2006/relationships/image" Target="../media/image56.jpeg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40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441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microsoft.com/office/2007/relationships/media" Target="../media/audio5.wav"/><Relationship Id="rId3" Type="http://schemas.openxmlformats.org/officeDocument/2006/relationships/audio" Target="../media/audio5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5.xml"/><Relationship Id="rId5" Type="http://schemas.openxmlformats.org/officeDocument/2006/relationships/image" Target="../media/image4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tags" Target="../tags/tag444.xml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46.xml"/><Relationship Id="rId3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47.xml"/><Relationship Id="rId3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48.xml"/><Relationship Id="rId3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49.xml"/><Relationship Id="rId3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8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走廊.jpg走廊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4700" y="2811780"/>
            <a:ext cx="2324100" cy="1306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徒弟.jpg徒弟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22080" y="5332730"/>
            <a:ext cx="950595" cy="889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不敢当.jpg不敢当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0310" y="708025"/>
            <a:ext cx="1334135" cy="8896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忠实.jpg忠实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7398" y="-1383549"/>
            <a:ext cx="1005205" cy="9664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气功.jpg气功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34780" y="7471410"/>
            <a:ext cx="829945" cy="584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zǒu láng　　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走廊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corridor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62876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在走廊都能听到老师讲课的声音。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徒弟.jpg徒弟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0230" y="2458085"/>
            <a:ext cx="2648585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气功.jpg气功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6335" y="5380991"/>
            <a:ext cx="1347470" cy="9499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走廊.jpg走廊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1908" y="778510"/>
            <a:ext cx="1075690" cy="6045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不敢当.jpg不敢当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63673" y="-1019492"/>
            <a:ext cx="772795" cy="5156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剑.jpg剑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66860" y="7407910"/>
            <a:ext cx="636270" cy="6381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tú dì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/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徒弟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apprentice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老师把自己的为人之道都教给了徒弟。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气功.jpg气功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61313" y="2374265"/>
            <a:ext cx="2939415" cy="20726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剑.jpg剑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0795" y="5370830"/>
            <a:ext cx="1313180" cy="9455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徒弟.jpg徒弟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8676" y="577250"/>
            <a:ext cx="882650" cy="8255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走廊.jpg走廊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32875" y="-1072832"/>
            <a:ext cx="833120" cy="467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/Users/huangkafi/Downloads/IMG_7625.JPGIMG_762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8113" y="7524750"/>
            <a:ext cx="843280" cy="5994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qì gōng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气功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qigong,</a:t>
              </a:r>
              <a:r>
                <a:rPr lang="zh-CN" altLang="en-US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，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 system of deep breathing exercises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54748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这个老人每天都在公园练气功。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剑.jpg剑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2590" y="2284095"/>
            <a:ext cx="2886710" cy="19964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/Users/huangkafi/Downloads/IMG_7625.JPGIMG_762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0495" y="5444173"/>
            <a:ext cx="934720" cy="6642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气功.jpg气功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0950" y="463550"/>
            <a:ext cx="1157605" cy="8159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徒弟.jpg徒弟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6520" y="-1266825"/>
            <a:ext cx="927100" cy="8674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忠实.jpg忠实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4856" y="7235176"/>
            <a:ext cx="1050290" cy="10096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剑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n. sword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03010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如果我有一把剑，一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定会很酷。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/Users/huangkafi/Downloads/IMG_7625.JPGIMG_762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4678" y="2590165"/>
            <a:ext cx="2541270" cy="18072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忠实.jpg忠实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86825" y="5248275"/>
            <a:ext cx="1068070" cy="1027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剑.jpg剑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4590" y="509270"/>
            <a:ext cx="133032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气功.jpg气功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60428" y="-1174499"/>
            <a:ext cx="777875" cy="5480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不敢当.jpg不敢当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5095" y="7521258"/>
            <a:ext cx="811530" cy="5416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xié huì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协会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association, club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6770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爷爷是市书法家协会的主席。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35"/>
              <a:ext cx="3491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忠实</a:t>
              </a:r>
              <a:endParaRPr lang="en-US" sz="12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loyal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zhōng shí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走廊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corridor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zǒu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láng　　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27600" y="127635"/>
            <a:ext cx="2359025" cy="3194050"/>
            <a:chOff x="9174" y="2028"/>
            <a:chExt cx="371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74" y="4252"/>
              <a:ext cx="371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不敢当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flattered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82515" y="863600"/>
            <a:ext cx="255016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gǎ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 </a:t>
            </a:r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dāng</a:t>
            </a:r>
            <a:endParaRPr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徒弟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apprentice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tú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257550"/>
            <a:chOff x="4717" y="1909"/>
            <a:chExt cx="3511" cy="51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气功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qigong, a system of deep breathing exercises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剑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n. sword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协会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association, club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xié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徒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歹徒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徒工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师徒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赌徒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不法之徒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231515"/>
            <a:ext cx="75647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父亲年龄大了，厂里说好只让他带带徒弟，指点指点。不料他见到活儿马上就要自己动手干起来。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3580" y="4591050"/>
            <a:ext cx="75647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二十多名赌徒被罚了款，写了保证书，表示以后再也不赌了。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剑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剑术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宝剑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击剑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剑麻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唇枪舌剑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108325"/>
            <a:ext cx="75647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纯属体育性质的击剑比赛与 《哈姆雷特》中人物的击剑，含义明显不同。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39770" y="4504690"/>
            <a:ext cx="75647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宝剑，是用优质的材料和独特的铸造方法锻造出的剑，剑刃锋利，吹毛即断。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那里经常有火山爆发。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他每天都会劈柴。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bào fā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爆发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explode, to burst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pī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劈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chop, to split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请不要误解了我的意思。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我们离不开群众的帮助。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wù jiě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误解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misunderstand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3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qún zhòng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8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群众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the crowd,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general public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4815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茶叶的需求量逐年增加。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这些都是促进美国经济发展的要素。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65275" y="2559616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zhú nián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逐年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year by year,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year after year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yào sù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要素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element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她十六岁，但智力年龄是五岁。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zhì lì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智力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n. intelligence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爆发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v. to explode, to burst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14880" cy="3194050"/>
            <a:chOff x="9330" y="2028"/>
            <a:chExt cx="3488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43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误解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misunderstand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jiě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劈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chop, to split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pī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群众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the crowd, general public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qún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逐年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year by year, year after year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zhú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nián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要素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element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yào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智力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n. intelligence 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劈开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劈柴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劈面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劈头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劈头盖脸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97814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他见到我劈面就问:“我问你的事怎么连个回话也没有?”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97877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暴雨夹着冰雹，劈头盖脸地砸下来，我们双手护着头，拼命往家跑。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逐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介词，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意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为挨着（次序）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0675" y="1578610"/>
            <a:ext cx="9747885" cy="1238116"/>
            <a:chOff x="518" y="3426"/>
            <a:chExt cx="1535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5351" cy="1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最近有个调查，广大群众的健身意识在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逐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年提升。对于健康，您能对我们说点儿什么吗？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0675" y="3331845"/>
            <a:ext cx="9271000" cy="1007110"/>
            <a:chOff x="505" y="2784"/>
            <a:chExt cx="14600" cy="3150"/>
          </a:xfrm>
        </p:grpSpPr>
        <p:sp>
          <p:nvSpPr>
            <p:cNvPr id="81" name="圆角矩形 80"/>
            <p:cNvSpPr/>
            <p:nvPr/>
          </p:nvSpPr>
          <p:spPr>
            <a:xfrm>
              <a:off x="518" y="2789"/>
              <a:ext cx="14447" cy="314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05" y="2784"/>
              <a:ext cx="14600" cy="2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雨季快到了，对大大小小的水库，要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逐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个检查，以排除安全隐患。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 descr="C:\Users\Lenovo\Desktop\新建文件夹\健康调查0.jpg健康调查0"/>
          <p:cNvPicPr>
            <a:picLocks noChangeAspect="1"/>
          </p:cNvPicPr>
          <p:nvPr/>
        </p:nvPicPr>
        <p:blipFill>
          <a:blip r:embed="rId2">
            <a:alphaModFix amt="62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065395" y="2254250"/>
            <a:ext cx="1358265" cy="9391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8930" y="4961890"/>
            <a:ext cx="8832850" cy="1105087"/>
            <a:chOff x="518" y="3426"/>
            <a:chExt cx="13447" cy="1717"/>
          </a:xfrm>
        </p:grpSpPr>
        <p:sp>
          <p:nvSpPr>
            <p:cNvPr id="3" name="圆角矩形 2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518" y="3575"/>
              <a:ext cx="13134" cy="14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他花了一年多时间，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逐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字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逐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句地反复推敲，再三修改，终于完成了整套书的翻译工作。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3" name="图片 12" descr="C:\Users\Lenovo\Desktop\新建文件夹\书籍翻译.jpg书籍翻译"/>
          <p:cNvPicPr>
            <a:picLocks noChangeAspect="1"/>
          </p:cNvPicPr>
          <p:nvPr/>
        </p:nvPicPr>
        <p:blipFill>
          <a:blip r:embed="rId3">
            <a:alphaModFix amt="53000"/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057265" y="5595620"/>
            <a:ext cx="1266190" cy="1076960"/>
          </a:xfrm>
          <a:prstGeom prst="rect">
            <a:avLst/>
          </a:prstGeom>
        </p:spPr>
      </p:pic>
      <p:pic>
        <p:nvPicPr>
          <p:cNvPr id="4" name="图片 3" descr="C:\Users\Lenovo\Desktop\新建文件夹\水库检查.jpg水库检查"/>
          <p:cNvPicPr>
            <a:picLocks noChangeAspect="1"/>
          </p:cNvPicPr>
          <p:nvPr/>
        </p:nvPicPr>
        <p:blipFill>
          <a:blip r:embed="rId4">
            <a:alphaModFix amt="53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38033" y="3821430"/>
            <a:ext cx="1445895" cy="10356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08075" y="1382395"/>
            <a:ext cx="9660890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19505" y="1406525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957705" y="1325245"/>
            <a:ext cx="884174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A. </a:t>
            </a: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人类要生存和发展，社会要延续和进步，就必须将社会实践中积累起来的经验逐步完善起来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3800" y="1356360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448560" y="275325"/>
            <a:ext cx="729488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rPr>
              <a:t>用“把下列6个小句组合成3个连贯的语段</a:t>
            </a:r>
            <a:endParaRPr lang="zh-CN" altLang="en-US" sz="2400" b="1" dirty="0" smtClean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latin typeface="华文细黑" panose="02010600040101010101" pitchFamily="2" charset="-122"/>
              <a:ea typeface="华文细黑" panose="02010600040101010101" pitchFamily="2" charset="-122"/>
              <a:cs typeface="SimSun" panose="02010600030101010101" pitchFamily="2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448560" y="180975"/>
            <a:ext cx="7294880" cy="650240"/>
            <a:chOff x="3302" y="3426"/>
            <a:chExt cx="10274" cy="632"/>
          </a:xfrm>
        </p:grpSpPr>
        <p:sp>
          <p:nvSpPr>
            <p:cNvPr id="16" name="圆角矩形 15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1119505" y="2245360"/>
            <a:ext cx="9649460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21410" y="2269490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7"/>
          <p:cNvSpPr txBox="1"/>
          <p:nvPr/>
        </p:nvSpPr>
        <p:spPr>
          <a:xfrm>
            <a:off x="1932940" y="2289175"/>
            <a:ext cx="853821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B、他们的小店开门了，由于经营有道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12215" y="2219325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126490" y="3138170"/>
            <a:ext cx="9643110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21410" y="3162300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7"/>
          <p:cNvSpPr txBox="1"/>
          <p:nvPr/>
        </p:nvSpPr>
        <p:spPr>
          <a:xfrm>
            <a:off x="1932940" y="3171825"/>
            <a:ext cx="866140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C、并把更成熟、完善的经验传给下一代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12215" y="3112135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144905" y="4001135"/>
            <a:ext cx="9624695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9825" y="4025265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7"/>
          <p:cNvSpPr txBox="1"/>
          <p:nvPr/>
        </p:nvSpPr>
        <p:spPr>
          <a:xfrm>
            <a:off x="1951355" y="3977640"/>
            <a:ext cx="864298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D. 想当年他们的企业也是国内名牌，短短几个月就开发了十来个新产品投放市场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30630" y="3975100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32840" y="4881880"/>
            <a:ext cx="9624695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27760" y="4906010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7"/>
          <p:cNvSpPr txBox="1"/>
          <p:nvPr/>
        </p:nvSpPr>
        <p:spPr>
          <a:xfrm>
            <a:off x="2011680" y="4937760"/>
            <a:ext cx="899096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32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E、同时符合市场需求，营业额逐日增加</a:t>
            </a:r>
            <a:endParaRPr sz="32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18565" y="4855845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139825" y="5744845"/>
            <a:ext cx="9617075" cy="71755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146175" y="5768975"/>
            <a:ext cx="662940" cy="66294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7"/>
          <p:cNvSpPr txBox="1"/>
          <p:nvPr/>
        </p:nvSpPr>
        <p:spPr>
          <a:xfrm>
            <a:off x="1957705" y="5785485"/>
            <a:ext cx="795782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F、产品产量逐月提高，资金迅速回笼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36980" y="5718810"/>
            <a:ext cx="3841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6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她今天的表现比预期好很多。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学习是学生的首要任务。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机器不好好养护就会生锈。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月儿开始发出银色的光辉。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62445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yù qī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预期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expect, to anticipate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187065" y="2690495"/>
            <a:ext cx="27171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shǒu yào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首要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first,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of the first importance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shēng xiù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生锈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v. to get rusty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fàng shè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放射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v. to radiate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4437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他把这事跟我夫人谈了。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归根到底，人民的意志是不可抗拒的。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495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你在学习汉语上有很大的潜力。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809750" y="2702560"/>
            <a:ext cx="283273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fū rén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夫人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wife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guī gēn-dào dǐ</a:t>
            </a:r>
            <a:endParaRPr lang="en-US" altLang="zh-CN" sz="3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endParaRPr lang="zh-CN" altLang="en-US" sz="12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归根到底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in the final/last analysis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qián lì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潜力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potential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预期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expect, to anticipate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生锈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v. to get rusty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50225" y="901065"/>
            <a:ext cx="26155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首要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first, of the first importance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06010" y="874395"/>
            <a:ext cx="240220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shǒu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yào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放射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v. to radiate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fàng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夫人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wife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rén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归根到底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9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in the final/last analysis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guī</a:t>
            </a:r>
            <a:r>
              <a:rPr lang="en-US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gēn-dào</a:t>
            </a:r>
            <a:r>
              <a:rPr lang="en-US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dǐ</a:t>
            </a:r>
            <a:endParaRPr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潜力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potential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铜锈</a:t>
            </a: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铁锈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防锈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茶锈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水锈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8416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这种防锈力强、色彩多样、组装方便的新型建筑门窗，在市场上很受欢迎。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8416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她把青草团在一起，蘸上河底的细沙，擦拭着茶缸里的茶锈。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237490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79235"/>
            <a:chOff x="7787" y="3144"/>
            <a:chExt cx="5660" cy="186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sz="36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归根到底</a:t>
              </a:r>
              <a:endParaRPr sz="36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插入语，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表示从根本上说。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也说“归根结底”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943465" cy="1287605"/>
            <a:chOff x="518" y="3426"/>
            <a:chExt cx="15659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86" y="3640"/>
              <a:ext cx="15591" cy="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运动健身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归根到底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是自己的事，胡乱对付其实是在骗自己，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坚持运动也是培养人的意志力、完善人格的过程。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4272915"/>
            <a:ext cx="8959215" cy="1411258"/>
            <a:chOff x="518" y="3426"/>
            <a:chExt cx="13447" cy="1722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132" cy="1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年轻人在成长过程中会有很多不如意，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归根结底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都是因为和别人相比造成的。不看别人，只看自己是否有收获，那么幸福感每天都是满满的。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C:\Users\Lenovo\Desktop\新建文件夹\运动健身.jpg运动健身"/>
          <p:cNvPicPr>
            <a:picLocks noChangeAspect="1"/>
          </p:cNvPicPr>
          <p:nvPr/>
        </p:nvPicPr>
        <p:blipFill>
          <a:blip r:embed="rId2">
            <a:alphaModFix amt="83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07350" y="2385060"/>
            <a:ext cx="1475105" cy="1394460"/>
          </a:xfrm>
          <a:prstGeom prst="rect">
            <a:avLst/>
          </a:prstGeom>
        </p:spPr>
      </p:pic>
      <p:pic>
        <p:nvPicPr>
          <p:cNvPr id="8" name="图片 7" descr="C:\Users\Lenovo\Desktop\新建文件夹\幸福感.jpg幸福感"/>
          <p:cNvPicPr>
            <a:picLocks noChangeAspect="1"/>
          </p:cNvPicPr>
          <p:nvPr/>
        </p:nvPicPr>
        <p:blipFill>
          <a:blip r:embed="rId3">
            <a:alphaModFix amt="89000"/>
            <a:clrChange>
              <a:clrFrom>
                <a:srgbClr val="F5D7CC">
                  <a:alpha val="100000"/>
                </a:srgbClr>
              </a:clrFrom>
              <a:clrTo>
                <a:srgbClr val="F5D7CC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76545" y="5163820"/>
            <a:ext cx="1722120" cy="1499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237490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863519"/>
            <a:chOff x="7787" y="3144"/>
            <a:chExt cx="5660" cy="207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sz="36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归根到底</a:t>
              </a:r>
              <a:endParaRPr sz="36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相近的表达方式还有：</a:t>
              </a:r>
              <a:endParaRPr lang="zh-CN" altLang="en-US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说到底</a:t>
              </a:r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、</a:t>
              </a:r>
              <a:r>
                <a:rPr lang="zh-CN" altLang="en-US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从根本上说</a:t>
              </a:r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、</a:t>
              </a:r>
              <a:endParaRPr lang="zh-CN" altLang="en-US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一句话</a:t>
              </a:r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、</a:t>
              </a:r>
              <a:r>
                <a:rPr lang="zh-CN" altLang="en-US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说白了</a:t>
              </a:r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、</a:t>
              </a:r>
              <a:r>
                <a:rPr lang="zh-CN" altLang="en-US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说穿了</a:t>
              </a:r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等</a:t>
              </a:r>
              <a:endParaRPr lang="zh-CN" altLang="en-US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455785" cy="1287605"/>
            <a:chOff x="518" y="3426"/>
            <a:chExt cx="148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86" y="3640"/>
              <a:ext cx="14810" cy="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地区差别、城乡差别、贫富差别等问题，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从根本上说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，都是经济社会发展不平衡的问题。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4272915"/>
            <a:ext cx="8959215" cy="1411258"/>
            <a:chOff x="518" y="3426"/>
            <a:chExt cx="13447" cy="1722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132" cy="1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据说国外有很多街头艺人都是技艺超群，完全可以到音乐厅去演奏。但为什么他们会在街头或地铁站里表演呢？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说白了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就是一种生活方式。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C:\Users\Lenovo\Desktop\新建文件夹\贫富差距.jpg贫富差距"/>
          <p:cNvPicPr>
            <a:picLocks noChangeAspect="1"/>
          </p:cNvPicPr>
          <p:nvPr/>
        </p:nvPicPr>
        <p:blipFill>
          <a:blip r:embed="rId2">
            <a:alphaModFix amt="83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339840" y="2124075"/>
            <a:ext cx="2948305" cy="1684020"/>
          </a:xfrm>
          <a:prstGeom prst="rect">
            <a:avLst/>
          </a:prstGeom>
        </p:spPr>
      </p:pic>
      <p:pic>
        <p:nvPicPr>
          <p:cNvPr id="8" name="图片 7" descr="C:\Users\Lenovo\Desktop\新建文件夹\街头演奏.jpg街头演奏"/>
          <p:cNvPicPr>
            <a:picLocks noChangeAspect="1"/>
          </p:cNvPicPr>
          <p:nvPr/>
        </p:nvPicPr>
        <p:blipFill>
          <a:blip r:embed="rId3">
            <a:alphaModFix amt="53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5568"/>
          <a:stretch>
            <a:fillRect/>
          </a:stretch>
        </p:blipFill>
        <p:spPr>
          <a:xfrm>
            <a:off x="5187950" y="5092700"/>
            <a:ext cx="2132965" cy="176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62330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59125" y="159448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人体科学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79445" y="2007870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掌握“逐、归根到底”的意义和用法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83890" y="2372360"/>
            <a:ext cx="4983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正确使用本课辨析的词语“胡乱</a:t>
            </a:r>
            <a:r>
              <a:rPr 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——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随便"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7612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了解“生锈”中“锈”字的金字旁及带有金字旁的汉字所表达的意义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108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79445" y="3735705"/>
            <a:ext cx="90125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熟悉并掌握“徒弟、剑、劈、生锈、坚韧、虐待、间接、宣扬、孔、不愧”的意义</a:t>
            </a:r>
            <a:r>
              <a:rPr 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endParaRPr 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和用法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9445" y="2785110"/>
            <a:ext cx="48691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了解篇章修辞“大词小用”的作用和意义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670" y="2245360"/>
            <a:ext cx="45408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A他爸爸上周B刚给他寄来了生活费，C他却告诉我没钱，D就是不想借。</a:t>
            </a:r>
            <a:endParaRPr lang="zh-CN" altLang="zh-CN" sz="24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670" y="4685030"/>
            <a:ext cx="454088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从今天起，A她的电话 、短信、 邮件，B我一概不理，C凡事与她有关的消息我也不听，D我和她彻底绝交了</a:t>
            </a:r>
            <a:endParaRPr lang="zh-CN" altLang="zh-CN" sz="24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说穿了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一句话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670" y="2185035"/>
            <a:ext cx="45408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所谓史学，A就是B研究和阐述人类社会C历史发展过程D及其规律的一门学科和科学。</a:t>
            </a:r>
            <a:endParaRPr lang="zh-CN" altLang="zh-CN" sz="24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说到底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22985" y="107061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222440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忠实：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误解：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爆发：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逐：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归根到底：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novo\Desktop\新建文件夹\运动.jpg运动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48895" y="0"/>
            <a:ext cx="12240895" cy="701865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三十一课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1968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75"/>
                <a:ext cx="18916" cy="2952"/>
                <a:chOff x="3051" y="4475"/>
                <a:chExt cx="18916" cy="295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005" y="6525"/>
                  <a:ext cx="14291" cy="902"/>
                  <a:chOff x="9139" y="6525"/>
                  <a:chExt cx="14291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139" y="6525"/>
                    <a:ext cx="3320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461" y="6525"/>
                    <a:ext cx="1096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Knowledge of physical activity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75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运动的学问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会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协会、工会、商会、农会、学会、学生会、总会、分会、国会、议会、会长、会员、会费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首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1DCE4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首要、首都、首府、首批、首任、首位、首届、首富、首功、首席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生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6E1F2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生锈、生病、生财、生产、生效、生疑、产生、发生、新生、再生、急中生智、节外生枝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射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2DDE5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放射、反射、照射、直射、折射、辐射、散射、投射、透射、斜射、映射、射线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novo\Desktop\新建文件夹\端端正正.jpg端端正正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6275" y="2421255"/>
            <a:ext cx="2261235" cy="18218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novo\Desktop\新建文件夹\消毒.jpg消毒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64308" y="636270"/>
            <a:ext cx="771525" cy="7715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novo\Desktop\新建文件夹\端正.jpg端正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67775" y="5434330"/>
            <a:ext cx="1013460" cy="711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Lenovo\Desktop\新建文件夹\胡乱.jpg胡乱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4940" y="7446010"/>
            <a:ext cx="836295" cy="587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635" y="1459230"/>
            <a:ext cx="5957570" cy="3802380"/>
            <a:chOff x="1" y="2298"/>
            <a:chExt cx="9382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" y="3113"/>
              <a:ext cx="9382" cy="36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duān duān zhèng zhèng</a:t>
              </a:r>
              <a:endParaRPr lang="en-US" altLang="zh-CN" sz="4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端端正正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straight, regular (feature)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小红的字总是写得端端正正的。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端正.jpg端正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5130" y="2419985"/>
            <a:ext cx="2946400" cy="19145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胡乱.jpg胡乱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9335" y="5335905"/>
            <a:ext cx="1402715" cy="10128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端端正正.jpg端端正正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22055" y="650875"/>
            <a:ext cx="1230630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一举两得.jpg一举两得"/>
          <p:cNvPicPr>
            <a:picLocks noChangeArrowheads="1"/>
          </p:cNvPicPr>
          <p:nvPr/>
        </p:nvPicPr>
        <p:blipFill>
          <a:blip r:embed="rId5"/>
          <a:srcRect l="8860" r="6675"/>
          <a:stretch>
            <a:fillRect/>
          </a:stretch>
        </p:blipFill>
        <p:spPr bwMode="auto">
          <a:xfrm>
            <a:off x="8977630" y="-1245870"/>
            <a:ext cx="1075055" cy="6921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间接.jpg间接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7630" y="7533005"/>
            <a:ext cx="900430" cy="7556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duān zhèng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端正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straight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817360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同学们端正地坐在椅子上，听老师讲课。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胡乱.jpg胡乱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3540" y="2389505"/>
            <a:ext cx="2816860" cy="20618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间接.jpg间接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6335" y="5377180"/>
            <a:ext cx="1177925" cy="8147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端正.jpg端正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735" y="788670"/>
            <a:ext cx="1042670" cy="7315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端端正正.jpg端端正正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35415" y="-1200785"/>
            <a:ext cx="791210" cy="7918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品行.jpg品行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2868" y="7453630"/>
            <a:ext cx="953770" cy="7156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hú luàn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胡乱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carelessly, casually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400800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我话还没说完，他就胡乱批评一通。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间接.jpg间接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125" y="2411730"/>
            <a:ext cx="2607310" cy="20142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品行.jpg品行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34451" y="5318760"/>
            <a:ext cx="1031875" cy="7740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胡乱.jpg胡乱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41130" y="621030"/>
            <a:ext cx="819150" cy="7385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端正.jpg端正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0495" y="-971550"/>
            <a:ext cx="819150" cy="5753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列举.jpg列举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005" y="7535228"/>
            <a:ext cx="814070" cy="5753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jiàn jiē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间接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indirect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59955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他间接地表达了自己的看法。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品行.jpg品行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2940" y="2562860"/>
            <a:ext cx="2540000" cy="17151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紫外线.jpg紫外线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8750" y="5511165"/>
            <a:ext cx="1167765" cy="7727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间接.jpg间接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8745" y="743585"/>
            <a:ext cx="991235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胡乱.jpg胡乱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8745" y="-1193800"/>
            <a:ext cx="790575" cy="6559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履行.jpg履行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08745" y="7502525"/>
            <a:ext cx="990600" cy="6565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pǐn xíng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品行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conduct, behavior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481570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爸爸品行端正，从不做违反道德法律的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事情。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31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紫外线.jpg紫外线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5620" y="2553335"/>
            <a:ext cx="2585720" cy="1688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消毒.jpg消毒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3655" y="5257165"/>
            <a:ext cx="1052195" cy="8731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品行.jpg品行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99538" y="676910"/>
            <a:ext cx="1014730" cy="7613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间接.jpg间接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8120" y="-1192530"/>
            <a:ext cx="755015" cy="584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端端正正.jpg端端正正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3904" y="7214220"/>
            <a:ext cx="1052195" cy="10515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zǐ wài xiàn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紫外线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n. ultraviolet rays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621780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73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夏天外面的紫外线很厉害。</a:t>
              </a:r>
              <a:endParaRPr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消毒.jpg消毒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8290" y="2506345"/>
            <a:ext cx="2810510" cy="18840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端端正正.jpg端端正正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9220" y="5405120"/>
            <a:ext cx="899160" cy="8077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紫外线.jpg紫外线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8415" y="854710"/>
            <a:ext cx="989330" cy="6038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品行.jpg品行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2169" y="-1226073"/>
            <a:ext cx="875665" cy="6572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端正.jpg端正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35415" y="7645400"/>
            <a:ext cx="824865" cy="5791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xiāo dú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消毒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disinfect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777865" cy="720090"/>
            <a:chOff x="197" y="9126"/>
            <a:chExt cx="1311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311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这些碗筷全部拿去消毒。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端端正正</a:t>
              </a:r>
              <a:endParaRPr lang="zh-CN" altLang="en-US" sz="36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straight, regular (feature)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41780" y="874395"/>
            <a:ext cx="265684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1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duān</a:t>
            </a:r>
            <a:r>
              <a:rPr lang="en-US" sz="1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1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duān</a:t>
            </a:r>
            <a:r>
              <a:rPr lang="en-US" sz="1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1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</a:t>
            </a:r>
            <a:r>
              <a:rPr lang="en-US" sz="1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1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</a:t>
            </a:r>
            <a:endParaRPr sz="1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胡乱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carelessly, casually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hú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luàn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端正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straight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06010" y="874395"/>
            <a:ext cx="24022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duān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</a:t>
            </a:r>
            <a:endParaRPr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en-US" altLang="zh-CN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间接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indirect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jiē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67100" y="3628390"/>
            <a:ext cx="2501900" cy="3194050"/>
            <a:chOff x="4529" y="1909"/>
            <a:chExt cx="3940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29" y="4133"/>
              <a:ext cx="3940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品</a:t>
              </a: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行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conduct, behavior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pǐn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zh-CN" altLang="en-US" sz="4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紫外线</a:t>
              </a:r>
              <a:endPara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n. ultraviolet rays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38995" y="3646170"/>
            <a:ext cx="2439670" cy="3194050"/>
            <a:chOff x="4556" y="1909"/>
            <a:chExt cx="3842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56" y="4133"/>
              <a:ext cx="384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 err="1" smtClean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/>
                  <a:sym typeface="+mn-ea"/>
                </a:rPr>
                <a:t>消毒</a:t>
              </a:r>
              <a:endParaRPr lang="zh-CN" altLang="en-US" sz="5400" b="1" dirty="0" err="1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disinfect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dú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855980" y="1203325"/>
          <a:ext cx="10478770" cy="5386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385"/>
                <a:gridCol w="5239385"/>
              </a:tblGrid>
              <a:tr h="6178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胡乱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</a:rPr>
                        <a:t>随便</a:t>
                      </a:r>
                      <a:endParaRPr lang="zh-CN" altLang="en-US" sz="2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9212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/>
                        <a:t>共同点：</a:t>
                      </a:r>
                      <a:r>
                        <a:rPr lang="zh-CN" altLang="en-US" sz="2000"/>
                        <a:t>意思上都表示“马虎”、“不认真”。</a:t>
                      </a:r>
                      <a:endParaRPr lang="zh-CN" altLang="en-US" sz="2000"/>
                    </a:p>
                  </a:txBody>
                  <a:tcPr/>
                </a:tc>
                <a:tc hMerge="1">
                  <a:tcPr/>
                </a:tc>
              </a:tr>
              <a:tr h="476885">
                <a:tc gridSpan="2"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/>
                </a:tc>
                <a:tc hMerge="1">
                  <a:tcPr/>
                </a:tc>
              </a:tr>
              <a:tr h="8616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/>
                        <a:t>不同点：</a:t>
                      </a:r>
                      <a:r>
                        <a:rPr lang="en-US" altLang="zh-CN" sz="2000"/>
                        <a:t>1.</a:t>
                      </a:r>
                      <a:r>
                        <a:rPr lang="zh-CN" altLang="en-US" sz="2000"/>
                        <a:t>副词，只能用在动词前边，不能做谓语，不能修饰名词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1.</a:t>
                      </a:r>
                      <a:r>
                        <a:rPr lang="zh-CN" altLang="en-US" sz="2000"/>
                        <a:t>形容词，可以做谓语，可以修饰名词</a:t>
                      </a:r>
                      <a:endParaRPr lang="zh-CN" altLang="en-US" sz="2000"/>
                    </a:p>
                  </a:txBody>
                  <a:tcPr/>
                </a:tc>
              </a:tr>
              <a:tr h="7473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①他在纸上</a:t>
                      </a:r>
                      <a:r>
                        <a:rPr lang="zh-CN" altLang="en-US" sz="2000">
                          <a:solidFill>
                            <a:srgbClr val="FF0000"/>
                          </a:solidFill>
                        </a:rPr>
                        <a:t>胡乱</a:t>
                      </a:r>
                      <a:r>
                        <a:rPr lang="zh-CN" altLang="en-US" sz="2000"/>
                        <a:t>画了几笔。</a:t>
                      </a:r>
                      <a:r>
                        <a:rPr lang="en-US" altLang="zh-CN" sz="2000"/>
                        <a:t>  </a:t>
                      </a:r>
                      <a:r>
                        <a:rPr lang="zh-CN" altLang="en-US" sz="2000"/>
                        <a:t>✓</a:t>
                      </a:r>
                      <a:endParaRPr lang="zh-CN" altLang="en-US" sz="2000"/>
                    </a:p>
                    <a:p>
                      <a:pPr>
                        <a:buNone/>
                      </a:pPr>
                      <a:r>
                        <a:rPr lang="zh-CN" altLang="en-US" sz="2000"/>
                        <a:t>②他这个人说话很</a:t>
                      </a:r>
                      <a:r>
                        <a:rPr lang="zh-CN" altLang="en-US" sz="2000">
                          <a:solidFill>
                            <a:srgbClr val="FF0000"/>
                          </a:solidFill>
                        </a:rPr>
                        <a:t>胡乱</a:t>
                      </a:r>
                      <a:r>
                        <a:rPr lang="zh-CN" altLang="en-US" sz="2000"/>
                        <a:t>。</a:t>
                      </a:r>
                      <a:r>
                        <a:rPr lang="en-US" altLang="zh-CN" sz="2000"/>
                        <a:t>     </a:t>
                      </a:r>
                      <a:r>
                        <a:rPr lang="zh-CN" altLang="en-US" sz="2000"/>
                        <a:t>✕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① A:中午吃什么呢？</a:t>
                      </a:r>
                      <a:r>
                        <a:rPr lang="en-US" altLang="zh-CN" sz="2000"/>
                        <a:t>    </a:t>
                      </a:r>
                      <a:r>
                        <a:rPr lang="zh-CN" altLang="en-US" sz="2000"/>
                        <a:t>B:</a:t>
                      </a:r>
                      <a:r>
                        <a:rPr lang="zh-CN" altLang="en-US" sz="2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随便</a:t>
                      </a:r>
                      <a:r>
                        <a:rPr lang="zh-CN" altLang="en-US" sz="2000"/>
                        <a:t>。✓　</a:t>
                      </a:r>
                      <a:endParaRPr lang="zh-CN" altLang="en-US" sz="2000"/>
                    </a:p>
                    <a:p>
                      <a:pPr>
                        <a:buNone/>
                      </a:pPr>
                      <a:r>
                        <a:rPr lang="zh-CN" altLang="en-US" sz="2000"/>
                        <a:t>②他不是个</a:t>
                      </a:r>
                      <a:r>
                        <a:rPr lang="zh-CN" altLang="en-US" sz="2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随便</a:t>
                      </a:r>
                      <a:r>
                        <a:rPr lang="zh-CN" altLang="en-US" sz="2000"/>
                        <a:t>的人。</a:t>
                      </a:r>
                      <a:r>
                        <a:rPr lang="en-US" altLang="zh-CN" sz="2000"/>
                        <a:t>               </a:t>
                      </a:r>
                      <a:r>
                        <a:rPr lang="zh-CN" altLang="en-US" sz="2000"/>
                        <a:t>✓</a:t>
                      </a:r>
                      <a:endParaRPr lang="zh-CN" altLang="en-US" sz="2000"/>
                    </a:p>
                  </a:txBody>
                  <a:tcPr/>
                </a:tc>
              </a:tr>
              <a:tr h="547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2.</a:t>
                      </a:r>
                      <a:r>
                        <a:rPr lang="zh-CN" altLang="en-US" sz="2000"/>
                        <a:t>没有“AABB”的重叠形式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2.</a:t>
                      </a:r>
                      <a:r>
                        <a:rPr sz="2000"/>
                        <a:t>有“AABB”的重叠形式</a:t>
                      </a:r>
                      <a:endParaRPr sz="2000"/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solidFill>
                            <a:srgbClr val="FF0000"/>
                          </a:solidFill>
                        </a:rPr>
                        <a:t>胡胡乱乱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 </a:t>
                      </a:r>
                      <a:r>
                        <a:rPr lang="zh-CN" altLang="en-US" sz="2000"/>
                        <a:t>✕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我对他这种</a:t>
                      </a:r>
                      <a:r>
                        <a:rPr lang="zh-CN" altLang="en-US" sz="2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随随便便</a:t>
                      </a:r>
                      <a:r>
                        <a:rPr lang="zh-CN" altLang="en-US" sz="2000"/>
                        <a:t>的工作态度很不满。✓</a:t>
                      </a:r>
                      <a:endParaRPr lang="zh-CN" altLang="en-US" sz="2000"/>
                    </a:p>
                  </a:txBody>
                  <a:tcPr/>
                </a:tc>
              </a:tr>
              <a:tr h="54737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3.</a:t>
                      </a:r>
                      <a:r>
                        <a:rPr lang="zh-CN" altLang="en-US" sz="2000"/>
                        <a:t>可以做连词，表示“无论”的意思</a:t>
                      </a:r>
                      <a:endParaRPr lang="zh-CN" altLang="en-US" sz="2000"/>
                    </a:p>
                  </a:txBody>
                  <a:tcPr/>
                </a:tc>
              </a:tr>
              <a:tr h="54737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随便</a:t>
                      </a:r>
                      <a:r>
                        <a:rPr lang="zh-CN" altLang="en-US" sz="2000"/>
                        <a:t>我怎么说，他就是不听。✓</a:t>
                      </a:r>
                      <a:r>
                        <a:rPr lang="en-US" altLang="zh-CN" sz="2000"/>
                        <a:t> 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657985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我当时只是随便答应的，没想到他认真了。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931160"/>
            <a:ext cx="865886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A: 假期想去哪儿玩儿？ B: 胡乱。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297045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话剧也好，京剧也好，胡乱什么戏，他都爱看。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6230" y="561594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无数事实告诉我们：没有人可以随随便便成功。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他缺钙很严重。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氧和碳化合，形成二氧化碳。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calcium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32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èr yǎng huà tàn</a:t>
              </a:r>
              <a:endParaRPr lang="en-US" altLang="zh-CN" sz="32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3</a:t>
              </a:r>
              <a:endParaRPr lang="en-US" altLang="zh-CN" sz="1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二氧化碳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carbon dioxide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我感到心情非常舒畅。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我们在世界各地宣扬自由。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shū chàng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舒畅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happy, </a:t>
              </a:r>
              <a:endParaRPr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entirely free from worry</a:t>
              </a:r>
              <a:endParaRPr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xuān yáng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宣扬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advertise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7355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仅有的光亮来自一个小孔。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做运动应该循序渐进。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kǒng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孔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hole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9834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28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xún xù-jiàn jìn</a:t>
              </a:r>
              <a:endPara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3</a:t>
              </a:r>
              <a:endPara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循序渐进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step by step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事情一件一件做，不要太急于求成。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28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jí yú qiú chéng</a:t>
              </a:r>
              <a:endPara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3</a:t>
              </a:r>
              <a:endParaRPr lang="en-US" altLang="zh-CN" sz="1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急于求成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be anxious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for success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钙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calcium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gài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舒畅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happy, entirely free from worry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96275" y="902970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shū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chàng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二氧化碳</a:t>
              </a:r>
              <a:endParaRPr lang="zh-CN" sz="36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carbon dioxide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00295" y="863600"/>
            <a:ext cx="240220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èr</a:t>
            </a:r>
            <a:r>
              <a:rPr lang="en-US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yǎng</a:t>
            </a:r>
            <a:r>
              <a:rPr lang="en-US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</a:t>
            </a:r>
            <a:r>
              <a:rPr lang="en-US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tàn</a:t>
            </a:r>
            <a:endParaRPr sz="2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宣扬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advertise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67100" y="3628390"/>
            <a:ext cx="2501900" cy="3194050"/>
            <a:chOff x="4529" y="1909"/>
            <a:chExt cx="3940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29" y="4133"/>
              <a:ext cx="3940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孔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hole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kǒng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95085" y="3628390"/>
            <a:ext cx="2496185" cy="3194050"/>
            <a:chOff x="9075" y="2028"/>
            <a:chExt cx="3931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075" y="4252"/>
              <a:ext cx="3931" cy="1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循序渐进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en-US" sz="12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step by step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xún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xù-jiàn</a:t>
            </a:r>
            <a:r>
              <a:rPr 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  <a:endParaRPr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38995" y="3646170"/>
            <a:ext cx="2439670" cy="3194050"/>
            <a:chOff x="4556" y="1909"/>
            <a:chExt cx="3842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56" y="4133"/>
              <a:ext cx="3842" cy="2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 err="1" smtClean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/>
                  <a:sym typeface="+mn-ea"/>
                </a:rPr>
                <a:t>急于求成</a:t>
              </a:r>
              <a:endParaRPr lang="zh-CN" altLang="en-US" sz="4400" b="1" dirty="0" err="1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9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anxious 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for success</a:t>
              </a:r>
              <a:endParaRPr lang="en-US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39630" y="4382135"/>
            <a:ext cx="243967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r>
              <a:rPr lang="en-US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yú</a:t>
            </a:r>
            <a:r>
              <a:rPr lang="en-US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qiú</a:t>
            </a:r>
            <a:r>
              <a:rPr lang="en-US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</a:t>
            </a:r>
            <a:endParaRPr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扬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826325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扬帆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扬言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颂扬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扬长避短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扬眉吐气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7908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我们应该清楚地知道自己的所长所短，然后扬长避短，不要做自己能力达不到的事。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92607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他认真地说:“我想写一篇小说，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颂扬天下最无私的母亲，小说的题目就叫《母亲》”。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-13970" y="145923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感冒了后不能剧烈运动。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火车车次已经大幅度减少。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你们应该互相迁就。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只要意志坚定，什么事都可以成功。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22935" y="2702560"/>
            <a:ext cx="262763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sz="3600">
                <a:sym typeface="+mn-ea"/>
              </a:rPr>
              <a:t>jù</a:t>
            </a:r>
            <a:r>
              <a:rPr lang="en-US" sz="3600">
                <a:sym typeface="+mn-ea"/>
              </a:rPr>
              <a:t> </a:t>
            </a:r>
            <a:r>
              <a:rPr sz="3600">
                <a:sym typeface="+mn-ea"/>
              </a:rPr>
              <a:t>liè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endParaRPr lang="zh-CN" altLang="en-US" sz="10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剧烈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intense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fú dù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幅度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range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qiān jiù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迁就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accommodate oneself to, to yield to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676005" y="2717165"/>
            <a:ext cx="280670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jiān dìng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坚定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firm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novo\Desktop\新建文件夹\运动.jpg运动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48895" y="0"/>
            <a:ext cx="12240895" cy="701865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三十一课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1968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75"/>
                <a:ext cx="18916" cy="2952"/>
                <a:chOff x="3051" y="4475"/>
                <a:chExt cx="18916" cy="295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005" y="6525"/>
                  <a:ext cx="14291" cy="902"/>
                  <a:chOff x="9139" y="6525"/>
                  <a:chExt cx="14291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139" y="6525"/>
                    <a:ext cx="3320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461" y="6525"/>
                    <a:ext cx="1096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Knowledge of physical activity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75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运动的学问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运动员在比赛中表现出坚韧的斗志。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他是个狠心的商人，有很多敌人。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做事不可以半途而废。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jiān rèn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坚韧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 adj. tough and tensile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495165" y="2690495"/>
            <a:ext cx="271526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hěn xīn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狠心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n. heartless, cruel-hearted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144385" y="2702560"/>
            <a:ext cx="27825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bàn tú</a:t>
            </a:r>
            <a:r>
              <a:rPr lang="en-US" altLang="zh-CN" sz="2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’</a:t>
            </a:r>
            <a:r>
              <a: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ér fèi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半途而废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give up halfway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5392" y="185351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剧烈</a:t>
              </a:r>
              <a:endParaRPr lang="en-US" sz="16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intense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liè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迁就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accommodate oneself to, to yield to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67065" y="901065"/>
            <a:ext cx="255905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幅度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range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00295" y="863600"/>
            <a:ext cx="240220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fú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en-US" altLang="zh-CN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坚定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firm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67100" y="3628390"/>
            <a:ext cx="2501900" cy="3194050"/>
            <a:chOff x="4529" y="1909"/>
            <a:chExt cx="3940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29" y="4133"/>
              <a:ext cx="3940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坚韧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tough and tensile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rèn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狠心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heartless, cruel-hearted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hěn xīn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38995" y="3646170"/>
            <a:ext cx="2439670" cy="3194050"/>
            <a:chOff x="4556" y="1909"/>
            <a:chExt cx="3842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56" y="4133"/>
              <a:ext cx="3842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 err="1" smtClean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/>
                  <a:sym typeface="+mn-ea"/>
                </a:rPr>
                <a:t>半途而废</a:t>
              </a:r>
              <a:endParaRPr lang="zh-CN" altLang="en-US" sz="4400" b="1" dirty="0" err="1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give up halfway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593580" y="4382135"/>
            <a:ext cx="259842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bàn tú</a:t>
            </a:r>
            <a:r>
              <a:rPr lang="en-US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’</a:t>
            </a:r>
            <a:r>
              <a:rPr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ér fèi</a:t>
            </a:r>
            <a:endParaRPr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韧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坚韧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韧性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韧带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柔韧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坚韧不拔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71190"/>
            <a:ext cx="77908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稻草被翻来覆去地捶过之后，不那么蓬松了，也更坚韧了。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7908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这种人造纤维的性能是韧性好，耐磨耐洗，伸缩性强。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9" name="图片 8" descr="C:\Users\Lenovo\Desktop\新建文件夹\专家采访.jpg专家采访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127500" y="3239135"/>
            <a:ext cx="3438525" cy="3438525"/>
          </a:xfrm>
          <a:prstGeom prst="rect">
            <a:avLst/>
          </a:prstGeom>
        </p:spPr>
      </p:pic>
      <p:sp>
        <p:nvSpPr>
          <p:cNvPr id="23" name="圆角矩形标注 22"/>
          <p:cNvSpPr/>
          <p:nvPr/>
        </p:nvSpPr>
        <p:spPr>
          <a:xfrm>
            <a:off x="237490" y="2776855"/>
            <a:ext cx="3740150" cy="1638300"/>
          </a:xfrm>
          <a:prstGeom prst="wedgeRoundRectCallout">
            <a:avLst>
              <a:gd name="adj1" fmla="val 43733"/>
              <a:gd name="adj2" fmla="val 99906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l">
              <a:buClrTx/>
              <a:buSzTx/>
              <a:buFontTx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运动贵在坚持。懒惰是人天生的弱点，所以不要迁就自己，要以坚定的意志，坚韧的精神克服惰性，下狠心咬牙坚持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绝不能半途而废。</a:t>
            </a:r>
            <a:endParaRPr lang="en-US" altLang="zh-CN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8439150" y="3856990"/>
            <a:ext cx="3602990" cy="1216660"/>
          </a:xfrm>
          <a:prstGeom prst="wedgeRoundRectCallout">
            <a:avLst>
              <a:gd name="adj1" fmla="val -83709"/>
              <a:gd name="adj2" fmla="val 4732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l">
              <a:buClrTx/>
              <a:buSzTx/>
              <a:buFontTx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</a:rPr>
              <a:t>王老师，你怎么好像在说我呢？我就不想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</a:rPr>
              <a:t>虐待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</a:rPr>
              <a:t>自己，所以很难坚持。</a:t>
            </a:r>
            <a:endParaRPr lang="en-US" altLang="zh-CN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80870" y="1579880"/>
            <a:ext cx="8446770" cy="1042670"/>
            <a:chOff x="-976" y="4110"/>
            <a:chExt cx="13302" cy="1642"/>
          </a:xfrm>
        </p:grpSpPr>
        <p:sp>
          <p:nvSpPr>
            <p:cNvPr id="14" name="文本框 13"/>
            <p:cNvSpPr txBox="1"/>
            <p:nvPr/>
          </p:nvSpPr>
          <p:spPr>
            <a:xfrm>
              <a:off x="-976" y="4362"/>
              <a:ext cx="13302" cy="130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marL="0" marR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所谓“大词小用”，就是把一个范围、概念较大的词用在</a:t>
              </a:r>
              <a:endParaRPr lang="zh-CN" altLang="en-US" sz="2400" b="1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一个范围、概念较小的事物上，以突出渲染、强化读者印象。</a:t>
              </a:r>
              <a:endParaRPr lang="zh-CN" altLang="en-US" sz="2400" b="1" i="1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945" y="4110"/>
              <a:ext cx="13214" cy="1642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修辞7</a:t>
            </a:r>
            <a:r>
              <a:rPr 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——</a:t>
            </a:r>
            <a:r>
              <a:rPr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大词小用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2164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：修辞7——大词小用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8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59510" y="1631315"/>
            <a:ext cx="987234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所谓“大词小用”，就是把一个范围、概念较大的词用在一个范围、概念较小的</a:t>
            </a:r>
            <a:endParaRPr sz="2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>
              <a:defRPr/>
            </a:pPr>
            <a:r>
              <a:rPr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事物上，以突出渲染、强化读者印象。</a:t>
            </a:r>
            <a:endParaRPr sz="2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修辞7——大词小用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1008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修辞7——大词小用</a:t>
            </a:r>
            <a:endParaRPr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2270" y="2794635"/>
          <a:ext cx="10759440" cy="3808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和朋友冷战了两周后，我们终于在老师的斡旋下恢复了</a:t>
                      </a:r>
                      <a:r>
                        <a:rPr lang="zh-CN" altLang="en-US" sz="3200" b="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邦交正常化</a:t>
                      </a:r>
                      <a:r>
                        <a:rPr lang="zh-CN" altLang="en-US" sz="32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0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忽听一声门响，原来是妈妈</a:t>
                      </a:r>
                      <a:r>
                        <a:rPr lang="zh-CN" altLang="en-US" sz="3200" b="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大人</a:t>
                      </a:r>
                      <a:r>
                        <a:rPr lang="zh-CN" altLang="en-US" sz="32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光临了。</a:t>
                      </a:r>
                      <a:endParaRPr lang="zh-CN" altLang="en-US" sz="3200" b="0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下列哪句没有使用大词小用的修辞手法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004060"/>
            <a:ext cx="1085532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1.  昨天我俩还一块儿逛街，今天他就不理我了，我一定得找他问个明白。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3979545"/>
            <a:ext cx="109778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2.  经过几次谈判，我终于和父母签订了每周打游戏的条约。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995" y="5512435"/>
            <a:ext cx="1073912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3.  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小儒放学回家，要看电视。可是又着急上厕所，担心爸爸占用电视，连忙冲妈妈喊，“妈妈，赶紧来帮我捍卫电视，免得被爸爸占领了！”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672590" y="1690370"/>
            <a:ext cx="97256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平静的教室里爆发了第三次世界大战。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66240" y="2990215"/>
            <a:ext cx="857631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rgbClr val="FF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世界大战</a:t>
            </a:r>
            <a:endParaRPr lang="zh-CN" sz="2800" b="1" dirty="0">
              <a:ln w="22225">
                <a:noFill/>
                <a:prstDash val="solid"/>
              </a:ln>
              <a:solidFill>
                <a:srgbClr val="FF0000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6240" y="4232275"/>
            <a:ext cx="972502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我从小就喜欢读书。开始，我读的是带拼音的童话书，年龄稍长，我的野心膨胀，开始了移民扩张：获奖的作文和古典名著都成了我涉猎的对象。</a:t>
            </a:r>
            <a:endParaRPr lang="zh-CN" sz="2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673860" y="5659120"/>
            <a:ext cx="856869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rgbClr val="FF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移民扩张</a:t>
            </a:r>
            <a:endParaRPr lang="zh-CN" altLang="en-US" sz="2800" b="1" dirty="0">
              <a:ln w="22225">
                <a:noFill/>
                <a:prstDash val="solid"/>
              </a:ln>
              <a:solidFill>
                <a:srgbClr val="FF0000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7" name="圆角矩形 6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请找出下列语段中引用的成分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672590" y="1640205"/>
            <a:ext cx="972566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初学自行车的我，竟想对一个小土坡发起进攻。我先后退几步，然后上车猛骑过去，“砰！轰！“沙土飞溅，灰尘飞扬，我连人带车摔了个四脚朝天。</a:t>
            </a:r>
            <a:endParaRPr lang="zh-CN" sz="2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66240" y="2990215"/>
            <a:ext cx="857631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rgbClr val="FF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进攻</a:t>
            </a:r>
            <a:endParaRPr lang="zh-CN" sz="2800" b="1" dirty="0">
              <a:ln w="22225">
                <a:noFill/>
                <a:prstDash val="solid"/>
              </a:ln>
              <a:solidFill>
                <a:srgbClr val="FF0000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6240" y="4360545"/>
            <a:ext cx="972502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爸爸、妈妈和我，在家里谁也不服谁，形成了三国鼎立之势。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673860" y="5659120"/>
            <a:ext cx="856869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rgbClr val="FF0000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三国鼎立</a:t>
            </a:r>
            <a:endParaRPr lang="zh-CN" altLang="en-US" sz="2800" b="1" dirty="0">
              <a:ln w="22225">
                <a:noFill/>
                <a:prstDash val="solid"/>
              </a:ln>
              <a:solidFill>
                <a:srgbClr val="FF0000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7" name="圆角矩形 6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请找出下列语段中引用的成分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62469" y="1128395"/>
            <a:ext cx="8578836" cy="706755"/>
            <a:chOff x="4050" y="448"/>
            <a:chExt cx="3875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050" y="448"/>
              <a:ext cx="387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气功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徒弟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群众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协会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剑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1381740" cy="4945380"/>
            <a:chOff x="108" y="-186"/>
            <a:chExt cx="17924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6572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我是武术</a:t>
              </a:r>
              <a:r>
                <a:rPr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lang="en-US"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的成员，每天我们都在公园里练习，有时</a:t>
              </a:r>
              <a:r>
                <a:rPr lang="zh-CN"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练习</a:t>
              </a:r>
              <a:r>
                <a:rPr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，有时练习太极</a:t>
              </a:r>
              <a:r>
                <a:rPr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。现在广大</a:t>
              </a:r>
              <a:r>
                <a:rPr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的健身意识</a:t>
              </a:r>
              <a:endParaRPr sz="4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都增强了，我还收了好几个</a:t>
              </a:r>
              <a:r>
                <a:rPr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lang="en-US" sz="44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4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呢。</a:t>
              </a:r>
              <a:endParaRPr sz="4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103745" y="3190240"/>
            <a:ext cx="16179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气功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49855" y="4199255"/>
            <a:ext cx="1233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剑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77970" y="2205355"/>
            <a:ext cx="154241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协会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0355" y="4215765"/>
            <a:ext cx="165354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群众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24140" y="5191760"/>
            <a:ext cx="14592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徒弟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62455" y="1128395"/>
            <a:ext cx="9154160" cy="706755"/>
            <a:chOff x="4050" y="448"/>
            <a:chExt cx="3875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050" y="448"/>
              <a:ext cx="387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预期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定期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钙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蛋白质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急于求成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120" y="1398270"/>
            <a:ext cx="11310620" cy="4684395"/>
            <a:chOff x="220" y="225"/>
            <a:chExt cx="17812" cy="7377"/>
          </a:xfrm>
        </p:grpSpPr>
        <p:sp>
          <p:nvSpPr>
            <p:cNvPr id="2" name="矩形 1"/>
            <p:cNvSpPr/>
            <p:nvPr/>
          </p:nvSpPr>
          <p:spPr>
            <a:xfrm>
              <a:off x="1460" y="1975"/>
              <a:ext cx="16572" cy="56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最近的一次体检结果显示，我有点缺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。大夫让我多晒晒太阳，多补充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</a:t>
              </a:r>
              <a:r>
                <a:rPr 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，然后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到医院检查。但是补钙也不能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，只要每天坚持，就能达到</a:t>
              </a:r>
              <a:r>
                <a:rPr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的效果。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20" y="225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494780" y="3742055"/>
            <a:ext cx="16179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蛋白质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448800" y="3758565"/>
            <a:ext cx="1233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定期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32240" y="2928620"/>
            <a:ext cx="1257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钙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44920" y="4579620"/>
            <a:ext cx="23818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急于求成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88155" y="5409565"/>
            <a:ext cx="14592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预期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惯例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顽固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奢侈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扰乱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摧残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分泌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折腾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容忍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适宜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混乱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或结构完成句子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498600" y="2633345"/>
            <a:ext cx="26765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不敢当，不敢当</a:t>
            </a:r>
            <a:endParaRPr lang="en-US" altLang="zh-CN" sz="2800" b="1"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3775" y="1993900"/>
            <a:ext cx="1015746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A: 你对中国了解得如此深入，真是个中国通。（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不敢当）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en-US" altLang="zh-CN" sz="1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endParaRPr lang="zh-CN" altLang="en-US" sz="1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993775" y="4022725"/>
            <a:ext cx="113557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产品的销量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。（逐年）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93775" y="5512435"/>
            <a:ext cx="103263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面对市场竞争，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。（首要）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39720" y="4020185"/>
            <a:ext cx="76638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逐年增加，这都源于企业对产品质量的严格把控</a:t>
            </a:r>
            <a:endParaRPr lang="zh-CN" altLang="en-US" sz="2800" b="1">
              <a:solidFill>
                <a:srgbClr val="FF0000"/>
              </a:solidFill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930" y="5686425"/>
            <a:ext cx="58826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首要任务就是充分了解消费者的需求</a:t>
            </a:r>
            <a:endParaRPr lang="zh-CN" altLang="en-US" sz="2800" b="1">
              <a:solidFill>
                <a:srgbClr val="FF0000"/>
              </a:solidFill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389380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或结构完成句子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731895" y="2270125"/>
            <a:ext cx="44577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不能迁就，要及时</a:t>
            </a:r>
            <a:r>
              <a:rPr lang="zh-CN" altLang="en-US" sz="2800" b="1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予以纠正</a:t>
            </a:r>
            <a:endParaRPr lang="zh-CN" altLang="en-US" sz="2800" b="1">
              <a:solidFill>
                <a:srgbClr val="FF0000"/>
              </a:solidFill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3775" y="2285365"/>
            <a:ext cx="105289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对孩子的坏习惯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。（迁就）</a:t>
            </a:r>
            <a:r>
              <a:rPr lang="en-US" altLang="zh-CN" sz="1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993775" y="4022725"/>
            <a:ext cx="109899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无论做什么事情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</a:t>
            </a:r>
            <a:r>
              <a:rPr 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</a:t>
            </a:r>
            <a:r>
              <a:rPr 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半途而废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93775" y="5512435"/>
            <a:ext cx="1085024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他在这个专业成就非凡</a:t>
            </a:r>
            <a:r>
              <a:rPr 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</a:t>
            </a:r>
            <a:r>
              <a:rPr 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。（不愧）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80460" y="4014470"/>
            <a:ext cx="44577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都不能半途而废，</a:t>
            </a:r>
            <a:r>
              <a:rPr lang="zh-CN" altLang="en-US" sz="2800" b="1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贵在坚持</a:t>
            </a:r>
            <a:endParaRPr lang="zh-CN" altLang="en-US" sz="2800" b="1">
              <a:solidFill>
                <a:srgbClr val="FF0000"/>
              </a:solidFill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50790" y="5685155"/>
            <a:ext cx="34785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不愧是这方面的专家</a:t>
            </a:r>
            <a:r>
              <a:rPr lang="en-US" altLang="zh-CN" sz="2800" b="1">
                <a:solidFill>
                  <a:srgbClr val="FF0000"/>
                </a:solidFill>
                <a:uFill>
                  <a:solidFill>
                    <a:schemeClr val="tx1"/>
                  </a:solidFill>
                </a:u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altLang="zh-CN" sz="2800" b="1">
              <a:solidFill>
                <a:srgbClr val="FF0000"/>
              </a:solidFill>
              <a:uFill>
                <a:solidFill>
                  <a:schemeClr val="tx1"/>
                </a:solidFill>
              </a:u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22985" y="107061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38425"/>
            <a:ext cx="75590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例：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坚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定：坚韧   坚持   坚强   坚决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走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廊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误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解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预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期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衰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退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novo\Desktop\新建文件夹\运动.jpg运动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48895" y="0"/>
            <a:ext cx="12240895" cy="701865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三十一课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1968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75"/>
                <a:ext cx="18916" cy="2952"/>
                <a:chOff x="3051" y="4475"/>
                <a:chExt cx="18916" cy="295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005" y="6525"/>
                  <a:ext cx="14291" cy="902"/>
                  <a:chOff x="9139" y="6525"/>
                  <a:chExt cx="14291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139" y="6525"/>
                    <a:ext cx="3320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461" y="6525"/>
                    <a:ext cx="1096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Knowledge of physical activity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75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运动的学问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27643" y="207899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111633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你喜欢运动吗？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你知道哪些运动的学问？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C:\Users\Lenovo\Desktop\新建文件夹\运动222.jpg运动2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70325" y="2364105"/>
            <a:ext cx="4485005" cy="25006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novo\Desktop\新建文件夹\潜力.jpg潜力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8290" y="2235835"/>
            <a:ext cx="3134360" cy="2368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novo\Desktop\新建文件夹\虐待.jpg虐待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0795" y="555943"/>
            <a:ext cx="1099185" cy="7962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novo\Desktop\新建文件夹\视力衰退.jpg视力衰退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0795" y="5360353"/>
            <a:ext cx="1098550" cy="6648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Lenovo\Desktop\新建文件夹\莎士比亚.jpg莎士比亚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2979" y="7535212"/>
            <a:ext cx="614045" cy="4095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qián lì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潜力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potential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6370" y="5401945"/>
            <a:ext cx="6407785" cy="720090"/>
            <a:chOff x="197" y="9126"/>
            <a:chExt cx="9636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8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你在学习上还有很多潜力可挖。</a:t>
              </a:r>
              <a:endParaRPr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视力衰退.jpg视力衰退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6110" y="2565400"/>
            <a:ext cx="2472690" cy="16471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莎士比亚.jpg莎士比亚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5700" y="5412423"/>
            <a:ext cx="1348740" cy="8991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潜力.jpg潜力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3183" y="444500"/>
            <a:ext cx="1133475" cy="10915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吼.jpg吼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225" y="-1308100"/>
            <a:ext cx="1075055" cy="911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反射.jpg反射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99456" y="7397736"/>
            <a:ext cx="1101090" cy="6845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shuāi tuì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衰退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v. to decline, to decay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1655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57" y="9282"/>
              <a:ext cx="769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他的视力开始衰退。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莎士比亚.jpg莎士比亚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3235" y="2420620"/>
            <a:ext cx="2766060" cy="17100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反射.jpg反射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30310" y="5369878"/>
            <a:ext cx="1334135" cy="8293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视力衰退.jpg视力衰退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0310" y="622301"/>
            <a:ext cx="1334135" cy="8070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潜力.jpg潜力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7398" y="-1384502"/>
            <a:ext cx="1005205" cy="968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弱点.jpg弱点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90966" y="7453630"/>
            <a:ext cx="917575" cy="6203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zhù zuò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著作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works, writings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22363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莎士比亚的著作至今还存在。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反射.jpg反射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2930" y="2599690"/>
            <a:ext cx="2673985" cy="17291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弱点.jpg弱点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4590" y="5406073"/>
            <a:ext cx="1330960" cy="8997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莎士比亚.jpg莎士比亚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5545" y="651193"/>
            <a:ext cx="1288415" cy="8591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视力衰退.jpg视力衰退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6520" y="-1042035"/>
            <a:ext cx="927100" cy="5607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虐待.jpg虐待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92248" y="7407910"/>
            <a:ext cx="785495" cy="5695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005" y="143002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fǎn shè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/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反射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    v. to reflect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44715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在热天，人行道反射热气。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弱点.jpg弱点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455" y="2527935"/>
            <a:ext cx="2760345" cy="16357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虐待.jpg虐待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5395" y="5371465"/>
            <a:ext cx="1328420" cy="9632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反射.jpg反射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0558" y="604873"/>
            <a:ext cx="1238885" cy="7702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莎士比亚.jpg莎士比亚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05830" y="-1005907"/>
            <a:ext cx="687070" cy="4584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潜力.jpg潜力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2398" y="7456805"/>
            <a:ext cx="854710" cy="8235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ruò diǎn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弱点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weakness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056630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你应该清楚自己的弱点。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27008" y="221488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18055" y="740410"/>
            <a:ext cx="7501890" cy="960120"/>
            <a:chOff x="3423" y="3426"/>
            <a:chExt cx="10153" cy="1253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1253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423" y="3514"/>
              <a:ext cx="10152" cy="1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你关注自己的健康吗？你觉得健康应该包括哪些方面？请举例说明。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C:\Users\Lenovo\Desktop\新建文件夹\热身1.jpg热身1"/>
          <p:cNvPicPr>
            <a:picLocks noChangeAspect="1"/>
          </p:cNvPicPr>
          <p:nvPr/>
        </p:nvPicPr>
        <p:blipFill>
          <a:blip r:embed="rId3"/>
          <a:srcRect l="3092" r="2646" b="3310"/>
          <a:stretch>
            <a:fillRect/>
          </a:stretch>
        </p:blipFill>
        <p:spPr>
          <a:xfrm>
            <a:off x="3870960" y="2500630"/>
            <a:ext cx="4499610" cy="24999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5880" y="580072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8260" y="580072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48260" y="580072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045210" y="599249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身体、精神、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心理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虐待.jpg虐待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14970" y="2284095"/>
            <a:ext cx="2808605" cy="20364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潜力.jpg潜力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9990" y="5395595"/>
            <a:ext cx="1280795" cy="870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弱点.jpg弱点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9673" y="438785"/>
            <a:ext cx="1280160" cy="8655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反射.jpg反射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99456" y="-1242264"/>
            <a:ext cx="1101090" cy="6845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视力衰退.jpg视力衰退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4856" y="7422183"/>
            <a:ext cx="1050290" cy="6356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nüè dài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虐待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maltreat, to abuse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690235" cy="720090"/>
            <a:chOff x="196" y="9126"/>
            <a:chExt cx="1092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虐待动物应该受到惩罚。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潜力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potential</a:t>
              </a:r>
              <a:endParaRPr lang="en-US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qián lì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著作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works, writings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zhù zuò</a:t>
            </a:r>
            <a:endParaRPr lang="en-US" altLang="zh-CN" sz="36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衰退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decline, to decay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shuāi tuì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891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反射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reflect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6494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fǎn shè</a:t>
            </a:r>
            <a:endParaRPr lang="en-US" altLang="zh-CN" sz="36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86325" y="3628390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4133"/>
              <a:ext cx="397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弱点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weakness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78375" y="4364355"/>
            <a:ext cx="27228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ruò diǎn</a:t>
            </a:r>
            <a:endParaRPr lang="en-US" altLang="zh-CN" sz="360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900" y="3610610"/>
            <a:ext cx="2229485" cy="3780790"/>
            <a:chOff x="4717" y="1909"/>
            <a:chExt cx="3511" cy="5954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虐待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maltreat, to abuse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343900" y="434657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nüè dài</a:t>
            </a:r>
            <a:endParaRPr lang="en-US" altLang="zh-CN" sz="3600" dirty="0" err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72285"/>
            <a:ext cx="9485630" cy="114617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49425"/>
            <a:ext cx="9486265" cy="11728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90140" y="19494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015490"/>
            <a:ext cx="797560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虐杀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助纣为虐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暴虐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肆虐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118999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13075"/>
            <a:ext cx="9485630" cy="1210945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90140" y="314769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171190"/>
            <a:ext cx="77908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你明明知道这些东西是赃物，还帮助销赃，这不是助纣为虐嘛!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91410" y="4385310"/>
            <a:ext cx="9485630" cy="1101725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91410" y="4348480"/>
            <a:ext cx="9485630" cy="121031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91410" y="45827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53255"/>
            <a:ext cx="779081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孔子说过“苛政猛于虎”，意思是说暴虐的官府，比老虎还要可怕、可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恨。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运动.jpg运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42875" y="0"/>
            <a:ext cx="1233487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健康还包括心理健康和社会交往方面的能力。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运动间接体现了我们的品行。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运动后一小时是补充营养的最佳时机。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3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3035" y="1253490"/>
            <a:ext cx="1289685" cy="1177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3215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运动.jpg运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635"/>
            <a:ext cx="1219327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244475" y="0"/>
            <a:ext cx="1243647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393690"/>
            <a:ext cx="11768455" cy="1235075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2400" y="5279390"/>
            <a:ext cx="916559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忠实、不敢当、走廊、徒弟、气功、剑、</a:t>
            </a:r>
            <a:r>
              <a:rPr 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哦、协会、爆发、</a:t>
            </a:r>
            <a:r>
              <a:rPr 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劈</a:t>
            </a:r>
            <a:endParaRPr lang="zh-CN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0655" y="1203325"/>
            <a:ext cx="11776075" cy="3434080"/>
            <a:chOff x="253" y="1895"/>
            <a:chExt cx="18545" cy="5408"/>
          </a:xfrm>
        </p:grpSpPr>
        <p:sp>
          <p:nvSpPr>
            <p:cNvPr id="5" name="文本框 4"/>
            <p:cNvSpPr txBox="1"/>
            <p:nvPr/>
          </p:nvSpPr>
          <p:spPr>
            <a:xfrm>
              <a:off x="2028" y="1925"/>
              <a:ext cx="16770" cy="53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 defTabSz="58420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400">
                  <a:solidFill>
                    <a:schemeClr val="bg1"/>
                  </a:solidFill>
                  <a:sym typeface="+mn-ea"/>
                </a:rPr>
                <a:t>王老师，欢迎您到我们节目来做客。今天来的都是您的</a:t>
              </a:r>
              <a:r>
                <a:rPr sz="2400">
                  <a:solidFill>
                    <a:srgbClr val="FF0000"/>
                  </a:solidFill>
                  <a:sym typeface="+mn-ea"/>
                </a:rPr>
                <a:t>忠</a:t>
              </a:r>
              <a:r>
                <a:rPr lang="zh-CN" sz="2400">
                  <a:solidFill>
                    <a:srgbClr val="FF0000"/>
                  </a:solidFill>
                  <a:sym typeface="+mn-ea"/>
                </a:rPr>
                <a:t>实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观众，大家特</a:t>
              </a:r>
              <a:r>
                <a:rPr lang="zh-CN" sz="2400">
                  <a:solidFill>
                    <a:schemeClr val="bg1"/>
                  </a:solidFill>
                  <a:sym typeface="+mn-ea"/>
                </a:rPr>
                <a:t>别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愿意和您这样的大专家进行交流。</a:t>
              </a:r>
              <a:endParaRPr sz="2400">
                <a:solidFill>
                  <a:schemeClr val="bg1"/>
                </a:solidFill>
                <a:sym typeface="+mn-ea"/>
              </a:endParaRPr>
            </a:p>
            <a:p>
              <a:pPr algn="l" defTabSz="58420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400">
                  <a:solidFill>
                    <a:schemeClr val="bg1"/>
                  </a:solidFill>
                  <a:sym typeface="+mn-ea"/>
                </a:rPr>
                <a:t>“专家”</a:t>
              </a:r>
              <a:r>
                <a:rPr lang="en-US" sz="2400">
                  <a:solidFill>
                    <a:srgbClr val="FF0000"/>
                  </a:solidFill>
                  <a:sym typeface="+mn-ea"/>
                </a:rPr>
                <a:t>不敢当</a:t>
              </a:r>
              <a:r>
                <a:rPr lang="en-US" sz="2400">
                  <a:solidFill>
                    <a:schemeClr val="bg1"/>
                  </a:solidFill>
                  <a:sym typeface="+mn-ea"/>
                </a:rPr>
                <a:t>，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有这样的机会，我也很高兴。</a:t>
              </a:r>
              <a:endParaRPr sz="2400">
                <a:solidFill>
                  <a:schemeClr val="bg1"/>
                </a:solidFill>
                <a:sym typeface="+mn-ea"/>
              </a:endParaRPr>
            </a:p>
            <a:p>
              <a:pPr algn="l" defTabSz="58420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400">
                  <a:solidFill>
                    <a:schemeClr val="bg1"/>
                  </a:solidFill>
                  <a:sym typeface="+mn-ea"/>
                </a:rPr>
                <a:t>那天采访您，在公园</a:t>
              </a:r>
              <a:r>
                <a:rPr sz="2400">
                  <a:solidFill>
                    <a:srgbClr val="FF0000"/>
                  </a:solidFill>
                  <a:sym typeface="+mn-ea"/>
                </a:rPr>
                <a:t>走廊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那儿，您和您</a:t>
              </a:r>
              <a:r>
                <a:rPr sz="2400">
                  <a:solidFill>
                    <a:srgbClr val="FF0000"/>
                  </a:solidFill>
                  <a:sym typeface="+mn-ea"/>
                </a:rPr>
                <a:t>徒弟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是练</a:t>
              </a:r>
              <a:r>
                <a:rPr sz="2400">
                  <a:solidFill>
                    <a:srgbClr val="FF0000"/>
                  </a:solidFill>
                  <a:sym typeface="+mn-ea"/>
                </a:rPr>
                <a:t>气功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还是练太极</a:t>
              </a:r>
              <a:r>
                <a:rPr sz="2400">
                  <a:solidFill>
                    <a:srgbClr val="FF0000"/>
                  </a:solidFill>
                  <a:sym typeface="+mn-ea"/>
                </a:rPr>
                <a:t>剑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呢？</a:t>
              </a:r>
              <a:endParaRPr sz="2400">
                <a:solidFill>
                  <a:schemeClr val="bg1"/>
                </a:solidFill>
                <a:sym typeface="+mn-ea"/>
              </a:endParaRPr>
            </a:p>
            <a:p>
              <a:pPr algn="l" defTabSz="58420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400">
                  <a:solidFill>
                    <a:srgbClr val="FF0000"/>
                  </a:solidFill>
                  <a:sym typeface="+mn-ea"/>
                </a:rPr>
                <a:t>哦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，那不是徒弟，是气功</a:t>
              </a:r>
              <a:r>
                <a:rPr sz="2400">
                  <a:solidFill>
                    <a:srgbClr val="FF0000"/>
                  </a:solidFill>
                  <a:sym typeface="+mn-ea"/>
                </a:rPr>
                <a:t>协会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的气功爱好者。</a:t>
              </a:r>
              <a:endParaRPr sz="2400">
                <a:solidFill>
                  <a:schemeClr val="bg1"/>
                </a:solidFill>
                <a:sym typeface="+mn-ea"/>
              </a:endParaRPr>
            </a:p>
            <a:p>
              <a:pPr algn="l" defTabSz="58420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400">
                  <a:solidFill>
                    <a:schemeClr val="bg1"/>
                  </a:solidFill>
                  <a:sym typeface="+mn-ea"/>
                </a:rPr>
                <a:t>你们的气功</a:t>
              </a:r>
              <a:r>
                <a:rPr lang="zh-CN" sz="2400">
                  <a:solidFill>
                    <a:schemeClr val="bg1"/>
                  </a:solidFill>
                  <a:sym typeface="+mn-ea"/>
                </a:rPr>
                <a:t>是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不是那种力量一</a:t>
              </a:r>
              <a:r>
                <a:rPr sz="2400">
                  <a:solidFill>
                    <a:srgbClr val="FF0000"/>
                  </a:solidFill>
                  <a:sym typeface="+mn-ea"/>
                </a:rPr>
                <a:t>爆发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，能瞬间把好几块砖就给</a:t>
              </a:r>
              <a:r>
                <a:rPr sz="2400">
                  <a:solidFill>
                    <a:srgbClr val="FF0000"/>
                  </a:solidFill>
                  <a:sym typeface="+mn-ea"/>
                </a:rPr>
                <a:t>劈</a:t>
              </a:r>
              <a:r>
                <a:rPr sz="2400">
                  <a:solidFill>
                    <a:schemeClr val="bg1"/>
                  </a:solidFill>
                  <a:sym typeface="+mn-ea"/>
                </a:rPr>
                <a:t>开的啊？</a:t>
              </a:r>
              <a:endParaRPr sz="24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53" y="1895"/>
              <a:ext cx="2208" cy="5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记</a:t>
              </a:r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   </a:t>
              </a: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者：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王老师：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记</a:t>
              </a:r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   </a:t>
              </a: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者：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王老师：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</a:t>
              </a: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记</a:t>
              </a:r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  </a:t>
              </a: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者：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运动.jpg运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-635"/>
            <a:ext cx="12191365" cy="685863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84150" y="-635"/>
            <a:ext cx="1237297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399405"/>
            <a:ext cx="11768455" cy="124587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16685" y="5246370"/>
            <a:ext cx="917130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误解、群众、逐年、要素、智力、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预期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775" y="1189355"/>
            <a:ext cx="11912600" cy="3805555"/>
            <a:chOff x="165" y="1873"/>
            <a:chExt cx="18760" cy="5993"/>
          </a:xfrm>
        </p:grpSpPr>
        <p:sp>
          <p:nvSpPr>
            <p:cNvPr id="5" name="文本框 4"/>
            <p:cNvSpPr txBox="1"/>
            <p:nvPr/>
          </p:nvSpPr>
          <p:spPr>
            <a:xfrm>
              <a:off x="1565" y="1906"/>
              <a:ext cx="17360" cy="59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000" dirty="0">
                  <a:solidFill>
                    <a:schemeClr val="bg1"/>
                  </a:solidFill>
                  <a:sym typeface="+mn-ea"/>
                </a:rPr>
                <a:t>那只是气功的一种。气功还是中国独特的健身方法之一，可以增强体质，促进慢性病康复，还可以辅助治疗某些疾病。</a:t>
              </a:r>
              <a:endParaRPr sz="2000" dirty="0">
                <a:solidFill>
                  <a:schemeClr val="bg1"/>
                </a:solidFill>
                <a:sym typeface="+mn-ea"/>
              </a:endParaRPr>
            </a:p>
            <a:p>
              <a:pPr algn="l">
                <a:lnSpc>
                  <a:spcPct val="15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000" dirty="0">
                  <a:solidFill>
                    <a:schemeClr val="bg1"/>
                  </a:solidFill>
                  <a:sym typeface="+mn-ea"/>
                </a:rPr>
                <a:t>看来我是</a:t>
              </a:r>
              <a:r>
                <a:rPr sz="2000" dirty="0">
                  <a:solidFill>
                    <a:srgbClr val="FF0000"/>
                  </a:solidFill>
                  <a:sym typeface="+mn-ea"/>
                </a:rPr>
                <a:t>误解</a:t>
              </a:r>
              <a:r>
                <a:rPr sz="2000" dirty="0">
                  <a:solidFill>
                    <a:schemeClr val="bg1"/>
                  </a:solidFill>
                  <a:sym typeface="+mn-ea"/>
                </a:rPr>
                <a:t>气功了，最近有个调查，广大</a:t>
              </a:r>
              <a:r>
                <a:rPr sz="2000" dirty="0">
                  <a:solidFill>
                    <a:srgbClr val="FF0000"/>
                  </a:solidFill>
                  <a:sym typeface="+mn-ea"/>
                </a:rPr>
                <a:t>群众</a:t>
              </a:r>
              <a:r>
                <a:rPr sz="2000" dirty="0">
                  <a:solidFill>
                    <a:schemeClr val="bg1"/>
                  </a:solidFill>
                  <a:sym typeface="+mn-ea"/>
                </a:rPr>
                <a:t>的健身意识在</a:t>
              </a:r>
              <a:r>
                <a:rPr sz="2000" dirty="0">
                  <a:solidFill>
                    <a:srgbClr val="FF0000"/>
                  </a:solidFill>
                  <a:sym typeface="+mn-ea"/>
                </a:rPr>
                <a:t>逐年</a:t>
              </a:r>
              <a:r>
                <a:rPr sz="2000" dirty="0">
                  <a:solidFill>
                    <a:schemeClr val="bg1"/>
                  </a:solidFill>
                  <a:sym typeface="+mn-ea"/>
                </a:rPr>
                <a:t>提升。对于健康，您能对我们说点儿什么吗？</a:t>
              </a:r>
              <a:endParaRPr sz="2000" dirty="0">
                <a:solidFill>
                  <a:schemeClr val="bg1"/>
                </a:solidFill>
                <a:sym typeface="+mn-ea"/>
              </a:endParaRPr>
            </a:p>
            <a:p>
              <a:pPr algn="l">
                <a:lnSpc>
                  <a:spcPct val="15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000" dirty="0">
                  <a:solidFill>
                    <a:schemeClr val="bg1"/>
                  </a:solidFill>
                  <a:sym typeface="+mn-ea"/>
                </a:rPr>
                <a:t>健康的新概念不仅是不生病，还包括心理健康和社会交往方面的能力，甚至有人提出健康五</a:t>
              </a:r>
              <a:r>
                <a:rPr sz="2000" dirty="0">
                  <a:solidFill>
                    <a:srgbClr val="FF0000"/>
                  </a:solidFill>
                  <a:sym typeface="+mn-ea"/>
                </a:rPr>
                <a:t>要素</a:t>
              </a:r>
              <a:r>
                <a:rPr sz="2000" dirty="0">
                  <a:solidFill>
                    <a:schemeClr val="bg1"/>
                  </a:solidFill>
                  <a:sym typeface="+mn-ea"/>
                </a:rPr>
                <a:t>，包括身体、情绪、</a:t>
              </a:r>
              <a:r>
                <a:rPr sz="2000" dirty="0">
                  <a:solidFill>
                    <a:srgbClr val="FF0000"/>
                  </a:solidFill>
                  <a:sym typeface="+mn-ea"/>
                </a:rPr>
                <a:t>智力</a:t>
              </a:r>
              <a:r>
                <a:rPr sz="2000" dirty="0">
                  <a:solidFill>
                    <a:schemeClr val="bg1"/>
                  </a:solidFill>
                  <a:sym typeface="+mn-ea"/>
                </a:rPr>
                <a:t>、精神和社交，这五个方面共同构成健康的完美状态。有句名言：生命在于运动，其实健康也在于运动。当然要达到</a:t>
              </a:r>
              <a:r>
                <a:rPr sz="2000" dirty="0">
                  <a:solidFill>
                    <a:srgbClr val="FF0000"/>
                  </a:solidFill>
                  <a:sym typeface="+mn-ea"/>
                </a:rPr>
                <a:t>预期</a:t>
              </a:r>
              <a:r>
                <a:rPr sz="2000" dirty="0">
                  <a:solidFill>
                    <a:schemeClr val="bg1"/>
                  </a:solidFill>
                  <a:sym typeface="+mn-ea"/>
                </a:rPr>
                <a:t>效果，怎样运动很重要。           </a:t>
              </a:r>
              <a:endParaRPr sz="2000" dirty="0">
                <a:solidFill>
                  <a:schemeClr val="bg1"/>
                </a:solidFill>
                <a:sym typeface="+mn-ea"/>
              </a:endParaRPr>
            </a:p>
            <a:p>
              <a:pPr algn="l">
                <a:lnSpc>
                  <a:spcPct val="15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000" dirty="0">
                  <a:solidFill>
                    <a:schemeClr val="bg1"/>
                  </a:solidFill>
                  <a:sym typeface="+mn-ea"/>
                </a:rPr>
                <a:t>那您就着重跟我们谈谈运动的学问吧。</a:t>
              </a:r>
              <a:endParaRPr sz="20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65" y="1873"/>
              <a:ext cx="1888" cy="5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zh-CN" altLang="en-US" sz="2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王老师：</a:t>
              </a:r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记</a:t>
              </a:r>
              <a:r>
                <a:rPr lang="en-US" altLang="zh-CN" sz="2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   </a:t>
              </a:r>
              <a:r>
                <a:rPr lang="zh-CN" altLang="en-US" sz="2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者：</a:t>
              </a:r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王老师：</a:t>
              </a:r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2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</a:t>
              </a:r>
              <a:endParaRPr lang="en-US" altLang="zh-CN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en-US" altLang="zh-CN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记</a:t>
              </a:r>
              <a:r>
                <a:rPr lang="en-US" altLang="zh-CN" sz="2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   </a:t>
              </a:r>
              <a:r>
                <a:rPr lang="zh-CN" altLang="en-US" sz="2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者：</a:t>
              </a:r>
              <a:endParaRPr lang="zh-CN" altLang="en-US" sz="2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运动.jpg运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00" y="0"/>
            <a:ext cx="12056745" cy="685863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635" y="13970"/>
            <a:ext cx="1218882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5855" y="1208405"/>
            <a:ext cx="1099439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要健康，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首</a:t>
            </a:r>
            <a:r>
              <a:rPr lang="zh-CN" altLang="en-US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要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问题是勤于运用大脑，人的大脑不用也会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生锈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。大家知道，人</a:t>
            </a:r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脑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左半球主管抽象思维，右半球主管形象思维，二者有分工有联系。左右脑交替使用</a:t>
            </a:r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思维</a:t>
            </a:r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才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可以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放射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出新的火花。著名科学家钱学森的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夫人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是音乐家，钱学森的很多重要科学理论不是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端端正正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地坐在桌子前面想出来的，而是听过音乐之后冒出来的。科学运用左右脑，工作的高效和防止脑衰就成为了可能。大脑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潜力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巨大，它是人体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衰退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最慢的器官。一些养生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著作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中指出，人用脑越勤，大脑各神经细胞之间的联系越多，形成的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反射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也越多。 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393690"/>
            <a:ext cx="11768455" cy="1235075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16050" y="5279390"/>
            <a:ext cx="968565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请用重点词语复述故事：首要、生锈、放射、夫人、端端正正、潜力、</a:t>
            </a: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衰退、著作、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反射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" y="136652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王老师：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运动.jpg运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3675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7615" y="1085850"/>
            <a:ext cx="1088644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大脑就像我们身体的指挥中心，大脑不健康，人就谈不上健康。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对。其次呢，运动贵在坚持。懒惰是人天生的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弱点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，所以不要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迁就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自己，要以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坚定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的意志，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坚韧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的精神克服惰性，下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狠心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咬牙坚持，绝不能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半途而废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王老师，你怎么好像在说我呢？我就不想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虐待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自己，所以很难坚持。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怎么会是虐待呢？你以后联系我，我带你锻炼。咱们有计划，有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落实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。运动健身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归根到底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是自己的事，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胡乱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对付其实是在骗自己，坚持运动也是培养人的意志力、完善人格的过程。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349240"/>
            <a:ext cx="11768455" cy="1279525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" name="文本框 7"/>
          <p:cNvSpPr txBox="1"/>
          <p:nvPr/>
        </p:nvSpPr>
        <p:spPr>
          <a:xfrm>
            <a:off x="1423035" y="5279390"/>
            <a:ext cx="1000315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请用重点词语复述故事：弱点、迁就、坚定、坚韧、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狠心、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半途而废、虐待、落实、归根到底、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胡乱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735" y="1080135"/>
            <a:ext cx="12407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记</a:t>
            </a:r>
            <a:r>
              <a:rPr lang="en-US" altLang="zh-CN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   </a:t>
            </a: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者：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王老师：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记</a:t>
            </a:r>
            <a:r>
              <a:rPr lang="en-US" altLang="zh-CN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   </a:t>
            </a: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者：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王老师：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运动.jpg运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20880" cy="685863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3330" y="966470"/>
            <a:ext cx="1087755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dirty="0">
                <a:solidFill>
                  <a:schemeClr val="bg1"/>
                </a:solidFill>
                <a:sym typeface="+mn-ea"/>
              </a:rPr>
              <a:t>看来运动真不是小事，还</a:t>
            </a:r>
            <a:r>
              <a:rPr sz="2400" dirty="0">
                <a:solidFill>
                  <a:srgbClr val="FF0000"/>
                </a:solidFill>
                <a:sym typeface="+mn-ea"/>
              </a:rPr>
              <a:t>间接</a:t>
            </a:r>
            <a:r>
              <a:rPr sz="2400" dirty="0">
                <a:solidFill>
                  <a:schemeClr val="bg1"/>
                </a:solidFill>
                <a:sym typeface="+mn-ea"/>
              </a:rPr>
              <a:t>体现着我们的</a:t>
            </a:r>
            <a:r>
              <a:rPr sz="2400" dirty="0">
                <a:solidFill>
                  <a:srgbClr val="FF0000"/>
                </a:solidFill>
                <a:sym typeface="+mn-ea"/>
              </a:rPr>
              <a:t>品行</a:t>
            </a:r>
            <a:r>
              <a:rPr sz="2400" dirty="0">
                <a:solidFill>
                  <a:schemeClr val="bg1"/>
                </a:solidFill>
                <a:sym typeface="+mn-ea"/>
              </a:rPr>
              <a:t>呢。</a:t>
            </a:r>
            <a:endParaRPr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dirty="0">
                <a:solidFill>
                  <a:schemeClr val="bg1"/>
                </a:solidFill>
                <a:sym typeface="+mn-ea"/>
              </a:rPr>
              <a:t>另外，冬季健身好处很多，可以提高人的御寒能力；冬天阳光中的</a:t>
            </a:r>
            <a:r>
              <a:rPr sz="2400" dirty="0">
                <a:solidFill>
                  <a:srgbClr val="FF0000"/>
                </a:solidFill>
                <a:sym typeface="+mn-ea"/>
              </a:rPr>
              <a:t>紫外线</a:t>
            </a:r>
            <a:r>
              <a:rPr sz="2400" dirty="0">
                <a:solidFill>
                  <a:schemeClr val="bg1"/>
                </a:solidFill>
                <a:sym typeface="+mn-ea"/>
              </a:rPr>
              <a:t>对人体有</a:t>
            </a:r>
            <a:r>
              <a:rPr sz="2400" dirty="0">
                <a:solidFill>
                  <a:srgbClr val="FF0000"/>
                </a:solidFill>
                <a:sym typeface="+mn-ea"/>
              </a:rPr>
              <a:t>消毒</a:t>
            </a:r>
            <a:r>
              <a:rPr sz="2400" dirty="0">
                <a:solidFill>
                  <a:schemeClr val="bg1"/>
                </a:solidFill>
                <a:sym typeface="+mn-ea"/>
              </a:rPr>
              <a:t>作用，还能促进</a:t>
            </a:r>
            <a:r>
              <a:rPr sz="2400" dirty="0">
                <a:solidFill>
                  <a:srgbClr val="FF0000"/>
                </a:solidFill>
                <a:sym typeface="+mn-ea"/>
              </a:rPr>
              <a:t>钙</a:t>
            </a:r>
            <a:r>
              <a:rPr sz="2400" dirty="0">
                <a:solidFill>
                  <a:schemeClr val="bg1"/>
                </a:solidFill>
                <a:sym typeface="+mn-ea"/>
              </a:rPr>
              <a:t>的吸收；冬天空气中</a:t>
            </a:r>
            <a:r>
              <a:rPr sz="2400" dirty="0">
                <a:solidFill>
                  <a:srgbClr val="FF0000"/>
                </a:solidFill>
                <a:sym typeface="+mn-ea"/>
              </a:rPr>
              <a:t>二氧化碳</a:t>
            </a:r>
            <a:r>
              <a:rPr sz="2400" dirty="0">
                <a:solidFill>
                  <a:schemeClr val="bg1"/>
                </a:solidFill>
                <a:sym typeface="+mn-ea"/>
              </a:rPr>
              <a:t>浓度比夏天低，所以冬天运动对身体更为有利；运动还可以使人心情</a:t>
            </a:r>
            <a:r>
              <a:rPr sz="2400" dirty="0">
                <a:solidFill>
                  <a:srgbClr val="FF0000"/>
                </a:solidFill>
                <a:sym typeface="+mn-ea"/>
              </a:rPr>
              <a:t>舒畅</a:t>
            </a:r>
            <a:r>
              <a:rPr sz="2400" dirty="0">
                <a:solidFill>
                  <a:schemeClr val="bg1"/>
                </a:solidFill>
                <a:sym typeface="+mn-ea"/>
              </a:rPr>
              <a:t>。许多保健食品都</a:t>
            </a:r>
            <a:r>
              <a:rPr sz="2400" dirty="0">
                <a:solidFill>
                  <a:srgbClr val="FF0000"/>
                </a:solidFill>
                <a:sym typeface="+mn-ea"/>
              </a:rPr>
              <a:t>宣扬</a:t>
            </a:r>
            <a:r>
              <a:rPr sz="2400" dirty="0">
                <a:solidFill>
                  <a:schemeClr val="bg1"/>
                </a:solidFill>
                <a:sym typeface="+mn-ea"/>
              </a:rPr>
              <a:t>能够促进健康，其实运动才是维护健康最好的方法。</a:t>
            </a:r>
            <a:endParaRPr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dirty="0">
                <a:solidFill>
                  <a:schemeClr val="bg1"/>
                </a:solidFill>
                <a:sym typeface="+mn-ea"/>
              </a:rPr>
              <a:t>运动对皮肤是不是也有好处？</a:t>
            </a:r>
            <a:endParaRPr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400" dirty="0">
                <a:solidFill>
                  <a:schemeClr val="bg1"/>
                </a:solidFill>
                <a:sym typeface="+mn-ea"/>
              </a:rPr>
              <a:t> </a:t>
            </a:r>
            <a:r>
              <a:rPr sz="2400" dirty="0">
                <a:solidFill>
                  <a:schemeClr val="bg1"/>
                </a:solidFill>
                <a:sym typeface="+mn-ea"/>
              </a:rPr>
              <a:t>运动能令全身排汗，毛</a:t>
            </a:r>
            <a:r>
              <a:rPr sz="2400" dirty="0">
                <a:solidFill>
                  <a:srgbClr val="FF0000"/>
                </a:solidFill>
                <a:sym typeface="+mn-ea"/>
              </a:rPr>
              <a:t>孔</a:t>
            </a:r>
            <a:r>
              <a:rPr sz="2400" dirty="0">
                <a:solidFill>
                  <a:schemeClr val="bg1"/>
                </a:solidFill>
                <a:sym typeface="+mn-ea"/>
              </a:rPr>
              <a:t>内的垃圾及多余油脂会被排走，皮肤自然会更好。</a:t>
            </a:r>
            <a:endParaRPr sz="24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dirty="0">
                <a:solidFill>
                  <a:schemeClr val="bg1"/>
                </a:solidFill>
                <a:sym typeface="+mn-ea"/>
              </a:rPr>
              <a:t>运动是不是也要讲究科学？</a:t>
            </a:r>
            <a:endParaRPr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393055"/>
            <a:ext cx="11768455" cy="123571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31140" y="541591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" name="文本框 7"/>
          <p:cNvSpPr txBox="1"/>
          <p:nvPr/>
        </p:nvSpPr>
        <p:spPr>
          <a:xfrm>
            <a:off x="1423035" y="5279390"/>
            <a:ext cx="958405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请用重点词语复述故事：间接、品行、紫外线、消毒、钙、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二氧化碳、舒畅、宣扬、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孔、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595" y="951865"/>
            <a:ext cx="140208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记</a:t>
            </a:r>
            <a:r>
              <a:rPr lang="en-US" altLang="zh-CN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   </a:t>
            </a: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者：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王老师：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记</a:t>
            </a:r>
            <a:r>
              <a:rPr lang="en-US" altLang="zh-CN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   </a:t>
            </a: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者：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王老师：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记</a:t>
            </a:r>
            <a:r>
              <a:rPr lang="en-US" altLang="zh-CN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  </a:t>
            </a: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者：</a:t>
            </a:r>
            <a:endParaRPr lang="zh-CN" alt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运动.jpg运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2024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393055"/>
            <a:ext cx="11768455" cy="123571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" name="文本框 7"/>
          <p:cNvSpPr txBox="1"/>
          <p:nvPr/>
        </p:nvSpPr>
        <p:spPr>
          <a:xfrm>
            <a:off x="1423035" y="5279390"/>
            <a:ext cx="978916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请用重点词语复述故事：循序渐进、急于求成、剧烈、幅度、勉强、蛋白质、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维生素、不愧、定期、联络、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保重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7165" y="909320"/>
            <a:ext cx="11757660" cy="4550410"/>
            <a:chOff x="279" y="1432"/>
            <a:chExt cx="18516" cy="7166"/>
          </a:xfrm>
        </p:grpSpPr>
        <p:sp>
          <p:nvSpPr>
            <p:cNvPr id="5" name="文本框 4"/>
            <p:cNvSpPr txBox="1"/>
            <p:nvPr/>
          </p:nvSpPr>
          <p:spPr>
            <a:xfrm>
              <a:off x="1999" y="1476"/>
              <a:ext cx="16796" cy="71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当然，运动健身要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循序渐进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，不要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急于求成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；不适合自己身体状况的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剧烈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运动或大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幅度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运动尽量别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勉强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。</a:t>
              </a:r>
              <a:endPara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l">
                <a:lnSpc>
                  <a:spcPct val="15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运动之后，我们常常觉得又渴又饿，运动和饮食之间有什么讲究吗？</a:t>
              </a:r>
              <a:endPara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l">
                <a:lnSpc>
                  <a:spcPct val="15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锻炼后是肌肉细胞的“进食时间”，它们渴望得到足够的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蛋白质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、水和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维生素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。运动后的两小时，是补充营养的最佳时机。</a:t>
              </a:r>
              <a:endPara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l">
                <a:lnSpc>
                  <a:spcPct val="15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王老师，您真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不愧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是这方面的专家，以后要是能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定期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和您做些交流就好了。</a:t>
              </a:r>
              <a:endPara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l">
                <a:lnSpc>
                  <a:spcPct val="15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这是我的联系方式，以后我们可以多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联络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。希望大家回去以后坚持锻炼，多多</a:t>
              </a:r>
              <a:r>
                <a:rPr lang="en-US" altLang="zh-CN" sz="24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保重</a:t>
              </a:r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。</a:t>
              </a:r>
              <a:endPara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79" y="1432"/>
              <a:ext cx="2208" cy="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王老师：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记</a:t>
              </a:r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   </a:t>
              </a: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者：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王老师：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记</a:t>
              </a:r>
              <a:r>
                <a:rPr lang="en-US" altLang="zh-CN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   </a:t>
              </a: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者：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王老师：</a:t>
              </a:r>
              <a:endPara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novo\Desktop\新建文件夹\忠实.jpg忠实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8818" y="2235835"/>
            <a:ext cx="2463165" cy="2368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/Users/huangkafi/Downloads/IMG_7625.JPGIMG_762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1765" y="658178"/>
            <a:ext cx="1087755" cy="7727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novo\Desktop\新建文件夹\不敢当.jpg不敢当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0795" y="5408613"/>
            <a:ext cx="1098550" cy="732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Lenovo\Desktop\新建文件夹\走廊.jpg走廊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8691" y="7559342"/>
            <a:ext cx="642620" cy="3613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zhōng shí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忠实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loyal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6370" y="5401945"/>
            <a:ext cx="6741795" cy="720090"/>
            <a:chOff x="197" y="9126"/>
            <a:chExt cx="9636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8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她是一名知名作家，又一批忠实的读者。</a:t>
              </a:r>
              <a:endParaRPr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04825" y="2023110"/>
          <a:ext cx="11211560" cy="46208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22570"/>
                <a:gridCol w="5888990"/>
              </a:tblGrid>
              <a:tr h="110109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气功的作用有哪些？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健身、增强…、促进…、辅助治疗…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223645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健康包括哪些方面？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不生病、心理、社会交往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健康五要素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229616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运动的学问有哪些？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</a:t>
                      </a:r>
                      <a:r>
                        <a:rPr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勤于运用大脑：左脑…，右脑…</a:t>
                      </a:r>
                      <a:endParaRPr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</a:t>
                      </a:r>
                      <a:r>
                        <a:rPr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贵在坚持：不要迁就、不能半途而废、有计划、有落实</a:t>
                      </a:r>
                      <a:endParaRPr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3.</a:t>
                      </a:r>
                      <a:r>
                        <a:rPr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冬季健身好处多：紫外线、二氧化碳、心情、皮肤</a:t>
                      </a:r>
                      <a:endParaRPr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4.</a:t>
                      </a:r>
                      <a:r>
                        <a:rPr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讲究科学：循序渐进、锻炼后进食</a:t>
                      </a:r>
                      <a:endParaRPr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这篇课文告诉我们健康包括哪些方面，要想身体健康，应该怎样运动。运动的学问很大，不但包括身体的运动，还包括大脑的运动。你喜欢运动吗？</a:t>
            </a:r>
            <a:endParaRPr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你运动健身的方式是什么？请以“运动健身好处多”为题</a:t>
            </a:r>
            <a:r>
              <a:rPr 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写一写你是怎样通过运动保持身体健康的，字数不少于400字。</a:t>
            </a:r>
            <a:endParaRPr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斜：不正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偏差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偏：不正，倾斜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致辞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致：向人表达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辞：言辞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差：差错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倾：不正，歪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倾斜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467610" y="294005"/>
            <a:ext cx="7294880" cy="650240"/>
            <a:chOff x="3302" y="3426"/>
            <a:chExt cx="10274" cy="632"/>
          </a:xfrm>
        </p:grpSpPr>
        <p:sp>
          <p:nvSpPr>
            <p:cNvPr id="50" name="圆角矩形 49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词汇：熟悉下列词语的语素义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-0.0025 L 0.622917 -0.0058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榨：用力压出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手势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手：人体上肢，腕以下的部分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威力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威：使人敬畏的声势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力：力量，能力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势：姿势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压：对物体施加压力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压榨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467610" y="294005"/>
            <a:ext cx="7294880" cy="650240"/>
            <a:chOff x="3302" y="3426"/>
            <a:chExt cx="10274" cy="632"/>
          </a:xfrm>
        </p:grpSpPr>
        <p:sp>
          <p:nvSpPr>
            <p:cNvPr id="54" name="圆角矩形 53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词汇：熟悉下列词语的语素义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除：去掉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名额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名：名字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屏障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屏：遮挡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障：用来遮挡或防卫的东西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额：规定的数目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清：一点儿不留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清除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467610" y="294005"/>
            <a:ext cx="7294880" cy="650240"/>
            <a:chOff x="3302" y="3426"/>
            <a:chExt cx="10274" cy="632"/>
          </a:xfrm>
        </p:grpSpPr>
        <p:sp>
          <p:nvSpPr>
            <p:cNvPr id="50" name="圆角矩形 49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词汇：熟悉下列词语的语素义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236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制：限定，用强力约束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挽回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挽：扭转，拉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挑衅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挑：搬弄是非，引起纠纷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934970" y="4018280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衅：争端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回：还，返回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压：用强力制服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压制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467610" y="294005"/>
            <a:ext cx="7294880" cy="650240"/>
            <a:chOff x="3302" y="3426"/>
            <a:chExt cx="10274" cy="632"/>
          </a:xfrm>
        </p:grpSpPr>
        <p:sp>
          <p:nvSpPr>
            <p:cNvPr id="50" name="圆角矩形 49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词汇：熟悉下列词语的语素义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43497" y="0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三十一课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31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novo\Desktop\新建文件夹\不敢当.jpg不敢当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8325" y="2535873"/>
            <a:ext cx="2778125" cy="18529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novo\Desktop\新建文件夹\走廊.jpg走廊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45855" y="5485448"/>
            <a:ext cx="1407160" cy="7912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novo\Desktop\新建文件夹\忠实.jpg忠实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7943" y="423545"/>
            <a:ext cx="1178560" cy="11334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Lenovo\Desktop\新建文件夹\剑.jpg剑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4775" y="-1308100"/>
            <a:ext cx="909955" cy="911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Lenovo\Desktop\新建文件夹\徒弟.jpg徒弟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34780" y="7372985"/>
            <a:ext cx="830580" cy="7772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bù gǎn dāng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不敢当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 flattered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1655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57" y="9282"/>
              <a:ext cx="769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这样的夸奖我不敢当。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1.xml><?xml version="1.0" encoding="utf-8"?>
<p:tagLst xmlns:p="http://schemas.openxmlformats.org/presentationml/2006/main">
  <p:tag name="KSO_WM_SPECIAL_SOURCE" val="bdnull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KSO_WM_UNIT_TABLE_BEAUTIFY" val="smartTable{a3504bfe-9be4-4cbb-8cd9-10c76e4b185a}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ABLE_BEAUTIFY" val="smartTable{cd4b87f1-a4ff-4694-a0a9-fee22b6f1eac}"/>
  <p:tag name="TABLE_ENDDRAG_ORIGIN_RECT" val="825*44"/>
  <p:tag name="TABLE_ENDDRAG_RECT" val="67*481*825*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3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23.xml><?xml version="1.0" encoding="utf-8"?>
<p:tagLst xmlns:p="http://schemas.openxmlformats.org/presentationml/2006/main">
  <p:tag name="KSO_WM_SPECIAL_SOURCE" val="bdnull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2.xml><?xml version="1.0" encoding="utf-8"?>
<p:tagLst xmlns:p="http://schemas.openxmlformats.org/presentationml/2006/main">
  <p:tag name="KSO_WM_UNIT_TABLE_BEAUTIFY" val="smartTable{a3504bfe-9be4-4cbb-8cd9-10c76e4b185a}"/>
  <p:tag name="TABLE_ENDDRAG_ORIGIN_RECT" val="933*376"/>
  <p:tag name="TABLE_ENDDRAG_RECT" val="13*159*933*376"/>
</p:tagLst>
</file>

<file path=ppt/tags/tag4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4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5.xml><?xml version="1.0" encoding="utf-8"?>
<p:tagLst xmlns:p="http://schemas.openxmlformats.org/presentationml/2006/main">
  <p:tag name="KSO_WM_SPECIAL_SOURCE" val="bdnull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11051</Words>
  <Application>WPS Presentation</Application>
  <PresentationFormat>宽屏</PresentationFormat>
  <Paragraphs>1501</Paragraphs>
  <Slides>86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13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Helvetica Light</vt:lpstr>
      <vt:lpstr>方正喵呜体</vt:lpstr>
      <vt:lpstr>华光粗圆_CNKI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Cherries Huynh</cp:lastModifiedBy>
  <cp:revision>1737</cp:revision>
  <dcterms:created xsi:type="dcterms:W3CDTF">2022-10-06T15:10:00Z</dcterms:created>
  <dcterms:modified xsi:type="dcterms:W3CDTF">2022-11-02T16:21:22Z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